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84.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88.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2"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Lst>
  <p:sldSz cy="5143500" cx="9144000"/>
  <p:notesSz cx="6858000" cy="9144000"/>
  <p:embeddedFontLst>
    <p:embeddedFont>
      <p:font typeface="Raleway"/>
      <p:regular r:id="rId95"/>
      <p:bold r:id="rId96"/>
      <p:italic r:id="rId97"/>
      <p:boldItalic r:id="rId98"/>
    </p:embeddedFont>
    <p:embeddedFont>
      <p:font typeface="Roboto"/>
      <p:regular r:id="rId99"/>
      <p:bold r:id="rId100"/>
      <p:italic r:id="rId101"/>
      <p:boldItalic r:id="rId102"/>
    </p:embeddedFont>
    <p:embeddedFont>
      <p:font typeface="Proxima Nova"/>
      <p:regular r:id="rId103"/>
      <p:bold r:id="rId104"/>
      <p:italic r:id="rId105"/>
      <p:boldItalic r:id="rId106"/>
    </p:embeddedFont>
    <p:embeddedFont>
      <p:font typeface="Lato"/>
      <p:regular r:id="rId107"/>
      <p:bold r:id="rId108"/>
      <p:italic r:id="rId109"/>
      <p:boldItalic r:id="rId110"/>
    </p:embeddedFont>
    <p:embeddedFont>
      <p:font typeface="Montserrat"/>
      <p:regular r:id="rId111"/>
      <p:bold r:id="rId112"/>
      <p:italic r:id="rId113"/>
      <p:boldItalic r:id="rId114"/>
    </p:embeddedFont>
    <p:embeddedFont>
      <p:font typeface="ABeeZee"/>
      <p:regular r:id="rId115"/>
      <p:italic r:id="rId11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4DF2F889-D83E-41C8-9907-2BC85254FFEE}">
  <a:tblStyle styleId="{4DF2F889-D83E-41C8-9907-2BC85254FFEE}" styleName="Table_0">
    <a:wholeTbl>
      <a:tcTxStyle b="off" i="off">
        <a:font>
          <a:latin typeface="Calibri"/>
          <a:ea typeface="Calibri"/>
          <a:cs typeface="Calibri"/>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7EFEB"/>
          </a:solidFill>
        </a:fill>
      </a:tcStyle>
    </a:wholeTbl>
    <a:band1H>
      <a:tcTxStyle b="off" i="off"/>
      <a:tcStyle>
        <a:fill>
          <a:solidFill>
            <a:srgbClr val="CBDDD5"/>
          </a:solidFill>
        </a:fill>
      </a:tcStyle>
    </a:band1H>
    <a:band2H>
      <a:tcTxStyle b="off" i="off"/>
    </a:band2H>
    <a:band1V>
      <a:tcTxStyle b="off" i="off"/>
      <a:tcStyle>
        <a:fill>
          <a:solidFill>
            <a:srgbClr val="CBDDD5"/>
          </a:solidFill>
        </a:fill>
      </a:tcStyle>
    </a:band1V>
    <a:band2V>
      <a:tcTxStyle b="off" i="off"/>
    </a:band2V>
    <a:lastCol>
      <a:tcTxStyle b="on" i="off">
        <a:font>
          <a:latin typeface="Calibri"/>
          <a:ea typeface="Calibri"/>
          <a:cs typeface="Calibri"/>
        </a:font>
        <a:schemeClr val="lt1"/>
      </a:tcTxStyle>
      <a:tcStyle>
        <a:fill>
          <a:solidFill>
            <a:schemeClr val="accent1"/>
          </a:solidFill>
        </a:fill>
      </a:tcStyle>
    </a:lastCol>
    <a:firstCol>
      <a:tcTxStyle b="on" i="off">
        <a:font>
          <a:latin typeface="Calibri"/>
          <a:ea typeface="Calibri"/>
          <a:cs typeface="Calibri"/>
        </a:font>
        <a:schemeClr val="lt1"/>
      </a:tcTxStyle>
      <a:tcStyle>
        <a:fill>
          <a:solidFill>
            <a:schemeClr val="accent1"/>
          </a:solidFill>
        </a:fill>
      </a:tcStyle>
    </a:firstCol>
    <a:lastRow>
      <a:tcTxStyle b="on" i="off">
        <a:font>
          <a:latin typeface="Calibri"/>
          <a:ea typeface="Calibri"/>
          <a:cs typeface="Calibri"/>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b="off" i="off"/>
    </a:seCell>
    <a:swCell>
      <a:tcTxStyle b="off" i="off"/>
    </a:swCell>
    <a:firstRow>
      <a:tcTxStyle b="on" i="off">
        <a:font>
          <a:latin typeface="Calibri"/>
          <a:ea typeface="Calibri"/>
          <a:cs typeface="Calibri"/>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b="off" i="off"/>
    </a:neCell>
    <a:nwCell>
      <a:tcTxStyle b="off" i="off"/>
    </a:nwCell>
  </a:tblStyle>
  <a:tblStyle styleId="{59F98CDB-D609-4B99-A134-DDDE52261966}" styleName="Table_1">
    <a:wholeTbl>
      <a:tcTxStyle b="off" i="off">
        <a:font>
          <a:latin typeface="Arial"/>
          <a:ea typeface="Arial"/>
          <a:cs typeface="Arial"/>
        </a:font>
        <a:srgbClr val="000000"/>
      </a:tcTx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07" Type="http://schemas.openxmlformats.org/officeDocument/2006/relationships/font" Target="fonts/Lato-regular.fntdata"/><Relationship Id="rId106" Type="http://schemas.openxmlformats.org/officeDocument/2006/relationships/font" Target="fonts/ProximaNova-boldItalic.fntdata"/><Relationship Id="rId105" Type="http://schemas.openxmlformats.org/officeDocument/2006/relationships/font" Target="fonts/ProximaNova-italic.fntdata"/><Relationship Id="rId104" Type="http://schemas.openxmlformats.org/officeDocument/2006/relationships/font" Target="fonts/ProximaNova-bold.fntdata"/><Relationship Id="rId109" Type="http://schemas.openxmlformats.org/officeDocument/2006/relationships/font" Target="fonts/Lato-italic.fntdata"/><Relationship Id="rId108" Type="http://schemas.openxmlformats.org/officeDocument/2006/relationships/font" Target="fonts/Lato-bold.fntdata"/><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103" Type="http://schemas.openxmlformats.org/officeDocument/2006/relationships/font" Target="fonts/ProximaNova-regular.fntdata"/><Relationship Id="rId102" Type="http://schemas.openxmlformats.org/officeDocument/2006/relationships/font" Target="fonts/Roboto-boldItalic.fntdata"/><Relationship Id="rId101" Type="http://schemas.openxmlformats.org/officeDocument/2006/relationships/font" Target="fonts/Roboto-italic.fntdata"/><Relationship Id="rId100" Type="http://schemas.openxmlformats.org/officeDocument/2006/relationships/font" Target="fonts/Roboto-bold.fntdata"/><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95" Type="http://schemas.openxmlformats.org/officeDocument/2006/relationships/font" Target="fonts/Raleway-regular.fntdata"/><Relationship Id="rId94" Type="http://schemas.openxmlformats.org/officeDocument/2006/relationships/slide" Target="slides/slide88.xml"/><Relationship Id="rId97" Type="http://schemas.openxmlformats.org/officeDocument/2006/relationships/font" Target="fonts/Raleway-italic.fntdata"/><Relationship Id="rId96" Type="http://schemas.openxmlformats.org/officeDocument/2006/relationships/font" Target="fonts/Raleway-bold.fntdata"/><Relationship Id="rId11" Type="http://schemas.openxmlformats.org/officeDocument/2006/relationships/slide" Target="slides/slide5.xml"/><Relationship Id="rId99" Type="http://schemas.openxmlformats.org/officeDocument/2006/relationships/font" Target="fonts/Roboto-regular.fntdata"/><Relationship Id="rId10" Type="http://schemas.openxmlformats.org/officeDocument/2006/relationships/slide" Target="slides/slide4.xml"/><Relationship Id="rId98" Type="http://schemas.openxmlformats.org/officeDocument/2006/relationships/font" Target="fonts/Raleway-boldItalic.fntdata"/><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16" Type="http://schemas.openxmlformats.org/officeDocument/2006/relationships/font" Target="fonts/ABeeZee-italic.fntdata"/><Relationship Id="rId115" Type="http://schemas.openxmlformats.org/officeDocument/2006/relationships/font" Target="fonts/ABeeZee-regular.fntdata"/><Relationship Id="rId15" Type="http://schemas.openxmlformats.org/officeDocument/2006/relationships/slide" Target="slides/slide9.xml"/><Relationship Id="rId110" Type="http://schemas.openxmlformats.org/officeDocument/2006/relationships/font" Target="fonts/Lato-boldItalic.fntdata"/><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14" Type="http://schemas.openxmlformats.org/officeDocument/2006/relationships/font" Target="fonts/Montserrat-boldItalic.fntdata"/><Relationship Id="rId18" Type="http://schemas.openxmlformats.org/officeDocument/2006/relationships/slide" Target="slides/slide12.xml"/><Relationship Id="rId113" Type="http://schemas.openxmlformats.org/officeDocument/2006/relationships/font" Target="fonts/Montserrat-italic.fntdata"/><Relationship Id="rId112" Type="http://schemas.openxmlformats.org/officeDocument/2006/relationships/font" Target="fonts/Montserrat-bold.fntdata"/><Relationship Id="rId111" Type="http://schemas.openxmlformats.org/officeDocument/2006/relationships/font" Target="fonts/Montserrat-regular.fntdata"/><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68" Type="http://schemas.openxmlformats.org/officeDocument/2006/relationships/slide" Target="slides/slide62.xml"/><Relationship Id="rId67" Type="http://schemas.openxmlformats.org/officeDocument/2006/relationships/slide" Target="slides/slide61.xml"/><Relationship Id="rId60" Type="http://schemas.openxmlformats.org/officeDocument/2006/relationships/slide" Target="slides/slide54.xml"/><Relationship Id="rId69" Type="http://schemas.openxmlformats.org/officeDocument/2006/relationships/slide" Target="slides/slide6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slide" Target="slides/slide51.xml"/><Relationship Id="rId56" Type="http://schemas.openxmlformats.org/officeDocument/2006/relationships/slide" Target="slides/slide50.xml"/><Relationship Id="rId59" Type="http://schemas.openxmlformats.org/officeDocument/2006/relationships/slide" Target="slides/slide53.xml"/><Relationship Id="rId58" Type="http://schemas.openxmlformats.org/officeDocument/2006/relationships/slide" Target="slides/slide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wikipedia.org/wiki/James_Martin_(author)" TargetMode="External"/><Relationship Id="rId3" Type="http://schemas.openxmlformats.org/officeDocument/2006/relationships/hyperlink" Target="https://en.wikipedia.org/wiki/James_Martin_(author)" TargetMode="External"/><Relationship Id="rId4" Type="http://schemas.openxmlformats.org/officeDocument/2006/relationships/hyperlink" Target="https://en.wikipedia.org/wiki/Rational_Unified_Process" TargetMode="External"/><Relationship Id="rId5" Type="http://schemas.openxmlformats.org/officeDocument/2006/relationships/hyperlink" Target="https://en.wikipedia.org/wiki/Scrum_(software_development)" TargetMode="External"/><Relationship Id="rId6" Type="http://schemas.openxmlformats.org/officeDocument/2006/relationships/hyperlink" Target="https://en.wikipedia.org/wiki/Extreme_programming" TargetMode="Externa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dpwhelan.com/blog/uncategorized/learning-scrum-through-the-ball-point-game/" TargetMode="Externa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dpwhelan.com/blog/uncategorized/learning-scrum-through-the-ball-point-game/" TargetMode="Externa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dpwhelan.com/blog/uncategorized/learning-scrum-through-the-ball-point-game/" TargetMode="Externa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3cc2e7ad6d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3cc2e7ad6d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Does anyone have any questions ? Or want to elaborate on any of those points?</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3caca006e8_0_8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3caca006e8_0_8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60000"/>
              </a:lnSpc>
              <a:spcBef>
                <a:spcPts val="0"/>
              </a:spcBef>
              <a:spcAft>
                <a:spcPts val="0"/>
              </a:spcAft>
              <a:buNone/>
            </a:pPr>
            <a:r>
              <a:rPr lang="en" sz="1200">
                <a:solidFill>
                  <a:srgbClr val="333333"/>
                </a:solidFill>
                <a:latin typeface="Roboto"/>
                <a:ea typeface="Roboto"/>
                <a:cs typeface="Roboto"/>
                <a:sym typeface="Roboto"/>
              </a:rPr>
              <a:t>Although the roots of Agile may go back to the 50's Test Driven Development with Project Mercury, things really began to pickup in the early 90's with </a:t>
            </a:r>
            <a:r>
              <a:rPr lang="en" sz="1200" u="sng">
                <a:solidFill>
                  <a:srgbClr val="26AE90"/>
                </a:solidFill>
                <a:latin typeface="Roboto"/>
                <a:ea typeface="Roboto"/>
                <a:cs typeface="Roboto"/>
                <a:sym typeface="Roboto"/>
                <a:hlinkClick r:id="rId2">
                  <a:extLst>
                    <a:ext uri="{A12FA001-AC4F-418D-AE19-62706E023703}">
                      <ahyp:hlinkClr val="tx"/>
                    </a:ext>
                  </a:extLst>
                </a:hlinkClick>
              </a:rPr>
              <a:t>James Martin</a:t>
            </a:r>
            <a:r>
              <a:rPr lang="en" sz="1200">
                <a:solidFill>
                  <a:srgbClr val="333333"/>
                </a:solidFill>
                <a:latin typeface="Roboto"/>
                <a:ea typeface="Roboto"/>
                <a:cs typeface="Roboto"/>
                <a:sym typeface="Roboto"/>
              </a:rPr>
              <a:t>'s </a:t>
            </a:r>
            <a:r>
              <a:rPr lang="en" sz="1200" u="sng">
                <a:solidFill>
                  <a:srgbClr val="26AE90"/>
                </a:solidFill>
                <a:latin typeface="Roboto"/>
                <a:ea typeface="Roboto"/>
                <a:cs typeface="Roboto"/>
                <a:sym typeface="Roboto"/>
                <a:hlinkClick r:id="rId3">
                  <a:extLst>
                    <a:ext uri="{A12FA001-AC4F-418D-AE19-62706E023703}">
                      <ahyp:hlinkClr val="tx"/>
                    </a:ext>
                  </a:extLst>
                </a:hlinkClick>
              </a:rPr>
              <a:t>RAD (Rapid Application Development)</a:t>
            </a:r>
            <a:r>
              <a:rPr lang="en" sz="1200">
                <a:solidFill>
                  <a:srgbClr val="333333"/>
                </a:solidFill>
                <a:latin typeface="Roboto"/>
                <a:ea typeface="Roboto"/>
                <a:cs typeface="Roboto"/>
                <a:sym typeface="Roboto"/>
              </a:rPr>
              <a:t>. Then things picked up in the mid-90's with the advent of </a:t>
            </a:r>
            <a:r>
              <a:rPr lang="en" sz="1200" u="sng">
                <a:solidFill>
                  <a:srgbClr val="26AE90"/>
                </a:solidFill>
                <a:latin typeface="Roboto"/>
                <a:ea typeface="Roboto"/>
                <a:cs typeface="Roboto"/>
                <a:sym typeface="Roboto"/>
                <a:hlinkClick r:id="rId4">
                  <a:extLst>
                    <a:ext uri="{A12FA001-AC4F-418D-AE19-62706E023703}">
                      <ahyp:hlinkClr val="tx"/>
                    </a:ext>
                  </a:extLst>
                </a:hlinkClick>
              </a:rPr>
              <a:t>RUP (Rational Unified Process)</a:t>
            </a:r>
            <a:r>
              <a:rPr lang="en" sz="1200">
                <a:solidFill>
                  <a:srgbClr val="333333"/>
                </a:solidFill>
                <a:latin typeface="Roboto"/>
                <a:ea typeface="Roboto"/>
                <a:cs typeface="Roboto"/>
                <a:sym typeface="Roboto"/>
              </a:rPr>
              <a:t> and </a:t>
            </a:r>
            <a:r>
              <a:rPr lang="en" sz="1200" u="sng">
                <a:solidFill>
                  <a:srgbClr val="26AE90"/>
                </a:solidFill>
                <a:latin typeface="Roboto"/>
                <a:ea typeface="Roboto"/>
                <a:cs typeface="Roboto"/>
                <a:sym typeface="Roboto"/>
                <a:hlinkClick r:id="rId5">
                  <a:extLst>
                    <a:ext uri="{A12FA001-AC4F-418D-AE19-62706E023703}">
                      <ahyp:hlinkClr val="tx"/>
                    </a:ext>
                  </a:extLst>
                </a:hlinkClick>
              </a:rPr>
              <a:t>Scrum</a:t>
            </a:r>
            <a:r>
              <a:rPr lang="en" sz="1200">
                <a:solidFill>
                  <a:srgbClr val="333333"/>
                </a:solidFill>
                <a:latin typeface="Roboto"/>
                <a:ea typeface="Roboto"/>
                <a:cs typeface="Roboto"/>
                <a:sym typeface="Roboto"/>
              </a:rPr>
              <a:t>, followed by </a:t>
            </a:r>
            <a:r>
              <a:rPr lang="en" sz="1200" u="sng">
                <a:solidFill>
                  <a:srgbClr val="26AE90"/>
                </a:solidFill>
                <a:latin typeface="Roboto"/>
                <a:ea typeface="Roboto"/>
                <a:cs typeface="Roboto"/>
                <a:sym typeface="Roboto"/>
                <a:hlinkClick r:id="rId6">
                  <a:extLst>
                    <a:ext uri="{A12FA001-AC4F-418D-AE19-62706E023703}">
                      <ahyp:hlinkClr val="tx"/>
                    </a:ext>
                  </a:extLst>
                </a:hlinkClick>
              </a:rPr>
              <a:t>XP (Extreme Programming)</a:t>
            </a:r>
            <a:r>
              <a:rPr lang="en" sz="1200">
                <a:solidFill>
                  <a:srgbClr val="333333"/>
                </a:solidFill>
                <a:latin typeface="Roboto"/>
                <a:ea typeface="Roboto"/>
                <a:cs typeface="Roboto"/>
                <a:sym typeface="Roboto"/>
              </a:rPr>
              <a:t> in the late 90's. but the real watershed moment for the Agile movement was the publication of The Manifesto for Agile Software Development in 2001 by a group of 17 software developers, who met to discuss the collection of lightweight development methods, which is now referred to as Agile methods.</a:t>
            </a:r>
            <a:endParaRPr sz="1200">
              <a:solidFill>
                <a:srgbClr val="333333"/>
              </a:solidFill>
              <a:latin typeface="Roboto"/>
              <a:ea typeface="Roboto"/>
              <a:cs typeface="Roboto"/>
              <a:sym typeface="Roboto"/>
            </a:endParaRPr>
          </a:p>
          <a:p>
            <a:pPr indent="-304800" lvl="0" marL="457200" rtl="0" algn="l">
              <a:lnSpc>
                <a:spcPct val="190000"/>
              </a:lnSpc>
              <a:spcBef>
                <a:spcPts val="0"/>
              </a:spcBef>
              <a:spcAft>
                <a:spcPts val="0"/>
              </a:spcAft>
              <a:buClr>
                <a:srgbClr val="333333"/>
              </a:buClr>
              <a:buSzPts val="1200"/>
              <a:buFont typeface="Roboto"/>
              <a:buChar char="●"/>
            </a:pPr>
            <a:r>
              <a:rPr lang="en" sz="1200">
                <a:solidFill>
                  <a:srgbClr val="333333"/>
                </a:solidFill>
                <a:latin typeface="Roboto"/>
                <a:ea typeface="Roboto"/>
                <a:cs typeface="Roboto"/>
                <a:sym typeface="Roboto"/>
              </a:rPr>
              <a:t>1974 - An adaptive software development process documented</a:t>
            </a:r>
            <a:endParaRPr sz="1200">
              <a:solidFill>
                <a:srgbClr val="333333"/>
              </a:solidFill>
              <a:latin typeface="Roboto"/>
              <a:ea typeface="Roboto"/>
              <a:cs typeface="Roboto"/>
              <a:sym typeface="Roboto"/>
            </a:endParaRPr>
          </a:p>
          <a:p>
            <a:pPr indent="-304800" lvl="0" marL="457200" rtl="0" algn="l">
              <a:lnSpc>
                <a:spcPct val="190000"/>
              </a:lnSpc>
              <a:spcBef>
                <a:spcPts val="0"/>
              </a:spcBef>
              <a:spcAft>
                <a:spcPts val="0"/>
              </a:spcAft>
              <a:buClr>
                <a:srgbClr val="333333"/>
              </a:buClr>
              <a:buSzPts val="1200"/>
              <a:buFont typeface="Roboto"/>
              <a:buChar char="●"/>
            </a:pPr>
            <a:r>
              <a:rPr lang="en" sz="1200">
                <a:solidFill>
                  <a:srgbClr val="333333"/>
                </a:solidFill>
                <a:latin typeface="Roboto"/>
                <a:ea typeface="Roboto"/>
                <a:cs typeface="Roboto"/>
                <a:sym typeface="Roboto"/>
              </a:rPr>
              <a:t>1991 - "Rapid Application Development" published</a:t>
            </a:r>
            <a:endParaRPr sz="1200">
              <a:solidFill>
                <a:srgbClr val="333333"/>
              </a:solidFill>
              <a:latin typeface="Roboto"/>
              <a:ea typeface="Roboto"/>
              <a:cs typeface="Roboto"/>
              <a:sym typeface="Roboto"/>
            </a:endParaRPr>
          </a:p>
          <a:p>
            <a:pPr indent="-304800" lvl="0" marL="457200" rtl="0" algn="l">
              <a:lnSpc>
                <a:spcPct val="190000"/>
              </a:lnSpc>
              <a:spcBef>
                <a:spcPts val="0"/>
              </a:spcBef>
              <a:spcAft>
                <a:spcPts val="0"/>
              </a:spcAft>
              <a:buClr>
                <a:srgbClr val="333333"/>
              </a:buClr>
              <a:buSzPts val="1200"/>
              <a:buFont typeface="Roboto"/>
              <a:buChar char="●"/>
            </a:pPr>
            <a:r>
              <a:rPr lang="en" sz="1200">
                <a:solidFill>
                  <a:srgbClr val="333333"/>
                </a:solidFill>
                <a:latin typeface="Roboto"/>
                <a:ea typeface="Roboto"/>
                <a:cs typeface="Roboto"/>
                <a:sym typeface="Roboto"/>
              </a:rPr>
              <a:t>1995 - DSDM Framework published</a:t>
            </a:r>
            <a:endParaRPr sz="1200">
              <a:solidFill>
                <a:srgbClr val="333333"/>
              </a:solidFill>
              <a:latin typeface="Roboto"/>
              <a:ea typeface="Roboto"/>
              <a:cs typeface="Roboto"/>
              <a:sym typeface="Roboto"/>
            </a:endParaRPr>
          </a:p>
          <a:p>
            <a:pPr indent="-304800" lvl="0" marL="457200" rtl="0" algn="l">
              <a:lnSpc>
                <a:spcPct val="190000"/>
              </a:lnSpc>
              <a:spcBef>
                <a:spcPts val="0"/>
              </a:spcBef>
              <a:spcAft>
                <a:spcPts val="0"/>
              </a:spcAft>
              <a:buClr>
                <a:srgbClr val="333333"/>
              </a:buClr>
              <a:buSzPts val="1200"/>
              <a:buFont typeface="Roboto"/>
              <a:buChar char="●"/>
            </a:pPr>
            <a:r>
              <a:rPr lang="en" sz="1200">
                <a:solidFill>
                  <a:srgbClr val="333333"/>
                </a:solidFill>
                <a:latin typeface="Roboto"/>
                <a:ea typeface="Roboto"/>
                <a:cs typeface="Roboto"/>
                <a:sym typeface="Roboto"/>
              </a:rPr>
              <a:t>1995 - SCRUM presented at OOPSLA</a:t>
            </a:r>
            <a:endParaRPr sz="1200">
              <a:solidFill>
                <a:srgbClr val="333333"/>
              </a:solidFill>
              <a:latin typeface="Roboto"/>
              <a:ea typeface="Roboto"/>
              <a:cs typeface="Roboto"/>
              <a:sym typeface="Roboto"/>
            </a:endParaRPr>
          </a:p>
          <a:p>
            <a:pPr indent="-304800" lvl="0" marL="457200" rtl="0" algn="l">
              <a:lnSpc>
                <a:spcPct val="190000"/>
              </a:lnSpc>
              <a:spcBef>
                <a:spcPts val="0"/>
              </a:spcBef>
              <a:spcAft>
                <a:spcPts val="0"/>
              </a:spcAft>
              <a:buClr>
                <a:srgbClr val="333333"/>
              </a:buClr>
              <a:buSzPts val="1200"/>
              <a:buFont typeface="Roboto"/>
              <a:buChar char="●"/>
            </a:pPr>
            <a:r>
              <a:rPr lang="en" sz="1200">
                <a:solidFill>
                  <a:srgbClr val="333333"/>
                </a:solidFill>
                <a:latin typeface="Roboto"/>
                <a:ea typeface="Roboto"/>
                <a:cs typeface="Roboto"/>
                <a:sym typeface="Roboto"/>
              </a:rPr>
              <a:t>1996 - XP Practices developed on C3 project</a:t>
            </a:r>
            <a:endParaRPr sz="1200">
              <a:solidFill>
                <a:srgbClr val="333333"/>
              </a:solidFill>
              <a:latin typeface="Roboto"/>
              <a:ea typeface="Roboto"/>
              <a:cs typeface="Roboto"/>
              <a:sym typeface="Roboto"/>
            </a:endParaRPr>
          </a:p>
          <a:p>
            <a:pPr indent="-304800" lvl="0" marL="457200" rtl="0" algn="l">
              <a:lnSpc>
                <a:spcPct val="190000"/>
              </a:lnSpc>
              <a:spcBef>
                <a:spcPts val="0"/>
              </a:spcBef>
              <a:spcAft>
                <a:spcPts val="0"/>
              </a:spcAft>
              <a:buClr>
                <a:srgbClr val="333333"/>
              </a:buClr>
              <a:buSzPts val="1200"/>
              <a:buFont typeface="Roboto"/>
              <a:buChar char="●"/>
            </a:pPr>
            <a:r>
              <a:rPr lang="en" sz="1200">
                <a:solidFill>
                  <a:srgbClr val="333333"/>
                </a:solidFill>
                <a:latin typeface="Roboto"/>
                <a:ea typeface="Roboto"/>
                <a:cs typeface="Roboto"/>
                <a:sym typeface="Roboto"/>
              </a:rPr>
              <a:t>1997 - FDD processes designed by Jeff De Luca</a:t>
            </a:r>
            <a:endParaRPr sz="1200">
              <a:solidFill>
                <a:srgbClr val="333333"/>
              </a:solidFill>
              <a:latin typeface="Roboto"/>
              <a:ea typeface="Roboto"/>
              <a:cs typeface="Roboto"/>
              <a:sym typeface="Roboto"/>
            </a:endParaRPr>
          </a:p>
          <a:p>
            <a:pPr indent="-304800" lvl="0" marL="457200" rtl="0" algn="l">
              <a:lnSpc>
                <a:spcPct val="190000"/>
              </a:lnSpc>
              <a:spcBef>
                <a:spcPts val="0"/>
              </a:spcBef>
              <a:spcAft>
                <a:spcPts val="0"/>
              </a:spcAft>
              <a:buClr>
                <a:srgbClr val="333333"/>
              </a:buClr>
              <a:buSzPts val="1200"/>
              <a:buFont typeface="Roboto"/>
              <a:buChar char="●"/>
            </a:pPr>
            <a:r>
              <a:rPr lang="en" sz="1200">
                <a:solidFill>
                  <a:srgbClr val="333333"/>
                </a:solidFill>
                <a:latin typeface="Roboto"/>
                <a:ea typeface="Roboto"/>
                <a:cs typeface="Roboto"/>
                <a:sym typeface="Roboto"/>
              </a:rPr>
              <a:t>1999 - FDD described in "Java Modeling in Color with UML"</a:t>
            </a:r>
            <a:endParaRPr sz="1200">
              <a:solidFill>
                <a:srgbClr val="333333"/>
              </a:solidFill>
              <a:latin typeface="Roboto"/>
              <a:ea typeface="Roboto"/>
              <a:cs typeface="Roboto"/>
              <a:sym typeface="Roboto"/>
            </a:endParaRPr>
          </a:p>
          <a:p>
            <a:pPr indent="-304800" lvl="0" marL="457200" rtl="0" algn="l">
              <a:lnSpc>
                <a:spcPct val="190000"/>
              </a:lnSpc>
              <a:spcBef>
                <a:spcPts val="0"/>
              </a:spcBef>
              <a:spcAft>
                <a:spcPts val="0"/>
              </a:spcAft>
              <a:buClr>
                <a:srgbClr val="333333"/>
              </a:buClr>
              <a:buSzPts val="1200"/>
              <a:buFont typeface="Roboto"/>
              <a:buChar char="●"/>
            </a:pPr>
            <a:r>
              <a:rPr lang="en" sz="1200">
                <a:solidFill>
                  <a:srgbClr val="333333"/>
                </a:solidFill>
                <a:latin typeface="Roboto"/>
                <a:ea typeface="Roboto"/>
                <a:cs typeface="Roboto"/>
                <a:sym typeface="Roboto"/>
              </a:rPr>
              <a:t>1999 - "Extreme Programming Explained" published</a:t>
            </a:r>
            <a:endParaRPr sz="1200">
              <a:solidFill>
                <a:srgbClr val="333333"/>
              </a:solidFill>
              <a:latin typeface="Roboto"/>
              <a:ea typeface="Roboto"/>
              <a:cs typeface="Roboto"/>
              <a:sym typeface="Roboto"/>
            </a:endParaRPr>
          </a:p>
          <a:p>
            <a:pPr indent="-304800" lvl="0" marL="457200" rtl="0" algn="l">
              <a:lnSpc>
                <a:spcPct val="190000"/>
              </a:lnSpc>
              <a:spcBef>
                <a:spcPts val="0"/>
              </a:spcBef>
              <a:spcAft>
                <a:spcPts val="0"/>
              </a:spcAft>
              <a:buClr>
                <a:srgbClr val="333333"/>
              </a:buClr>
              <a:buSzPts val="1200"/>
              <a:buFont typeface="Roboto"/>
              <a:buChar char="●"/>
            </a:pPr>
            <a:r>
              <a:rPr lang="en" sz="1200">
                <a:solidFill>
                  <a:srgbClr val="333333"/>
                </a:solidFill>
                <a:latin typeface="Roboto"/>
                <a:ea typeface="Roboto"/>
                <a:cs typeface="Roboto"/>
                <a:sym typeface="Roboto"/>
              </a:rPr>
              <a:t>1999 - "Adaptive Software Development" published</a:t>
            </a:r>
            <a:endParaRPr sz="1200">
              <a:solidFill>
                <a:srgbClr val="333333"/>
              </a:solidFill>
              <a:latin typeface="Roboto"/>
              <a:ea typeface="Roboto"/>
              <a:cs typeface="Roboto"/>
              <a:sym typeface="Roboto"/>
            </a:endParaRPr>
          </a:p>
          <a:p>
            <a:pPr indent="-304800" lvl="0" marL="457200" rtl="0" algn="l">
              <a:lnSpc>
                <a:spcPct val="190000"/>
              </a:lnSpc>
              <a:spcBef>
                <a:spcPts val="0"/>
              </a:spcBef>
              <a:spcAft>
                <a:spcPts val="0"/>
              </a:spcAft>
              <a:buClr>
                <a:srgbClr val="333333"/>
              </a:buClr>
              <a:buSzPts val="1200"/>
              <a:buFont typeface="Roboto"/>
              <a:buChar char="●"/>
            </a:pPr>
            <a:r>
              <a:rPr lang="en" sz="1200">
                <a:solidFill>
                  <a:srgbClr val="333333"/>
                </a:solidFill>
                <a:latin typeface="Roboto"/>
                <a:ea typeface="Roboto"/>
                <a:cs typeface="Roboto"/>
                <a:sym typeface="Roboto"/>
              </a:rPr>
              <a:t>2001 - Crystal Light methodologies described in Cutter IT Journal,</a:t>
            </a:r>
            <a:endParaRPr sz="1200">
              <a:solidFill>
                <a:srgbClr val="333333"/>
              </a:solidFill>
              <a:latin typeface="Roboto"/>
              <a:ea typeface="Roboto"/>
              <a:cs typeface="Roboto"/>
              <a:sym typeface="Roboto"/>
            </a:endParaRPr>
          </a:p>
          <a:p>
            <a:pPr indent="-304800" lvl="0" marL="457200" rtl="0" algn="l">
              <a:lnSpc>
                <a:spcPct val="190000"/>
              </a:lnSpc>
              <a:spcBef>
                <a:spcPts val="0"/>
              </a:spcBef>
              <a:spcAft>
                <a:spcPts val="0"/>
              </a:spcAft>
              <a:buClr>
                <a:srgbClr val="333333"/>
              </a:buClr>
              <a:buSzPts val="1200"/>
              <a:buFont typeface="Roboto"/>
              <a:buChar char="●"/>
            </a:pPr>
            <a:r>
              <a:rPr lang="en" sz="1200">
                <a:solidFill>
                  <a:srgbClr val="333333"/>
                </a:solidFill>
                <a:latin typeface="Roboto"/>
                <a:ea typeface="Roboto"/>
                <a:cs typeface="Roboto"/>
                <a:sym typeface="Roboto"/>
              </a:rPr>
              <a:t>2001 - Agile Manifesto written</a:t>
            </a:r>
            <a:endParaRPr sz="1200">
              <a:solidFill>
                <a:srgbClr val="333333"/>
              </a:solidFill>
              <a:latin typeface="Roboto"/>
              <a:ea typeface="Roboto"/>
              <a:cs typeface="Roboto"/>
              <a:sym typeface="Roboto"/>
            </a:endParaRPr>
          </a:p>
          <a:p>
            <a:pPr indent="-304800" lvl="0" marL="457200" rtl="0" algn="l">
              <a:lnSpc>
                <a:spcPct val="190000"/>
              </a:lnSpc>
              <a:spcBef>
                <a:spcPts val="0"/>
              </a:spcBef>
              <a:spcAft>
                <a:spcPts val="0"/>
              </a:spcAft>
              <a:buClr>
                <a:srgbClr val="333333"/>
              </a:buClr>
              <a:buSzPts val="1200"/>
              <a:buFont typeface="Roboto"/>
              <a:buChar char="●"/>
            </a:pPr>
            <a:r>
              <a:rPr lang="en" sz="1200">
                <a:solidFill>
                  <a:srgbClr val="333333"/>
                </a:solidFill>
                <a:latin typeface="Roboto"/>
                <a:ea typeface="Roboto"/>
                <a:cs typeface="Roboto"/>
                <a:sym typeface="Roboto"/>
              </a:rPr>
              <a:t>2003 - "Lean Software Development: An Agile Toolkit for Software Development Managers" published</a:t>
            </a:r>
            <a:endParaRPr sz="1200">
              <a:solidFill>
                <a:srgbClr val="333333"/>
              </a:solidFill>
              <a:latin typeface="Roboto"/>
              <a:ea typeface="Roboto"/>
              <a:cs typeface="Roboto"/>
              <a:sym typeface="Roboto"/>
            </a:endParaRPr>
          </a:p>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3caca006e8_0_8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3caca006e8_0_8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60000"/>
              </a:lnSpc>
              <a:spcBef>
                <a:spcPts val="0"/>
              </a:spcBef>
              <a:spcAft>
                <a:spcPts val="0"/>
              </a:spcAft>
              <a:buNone/>
            </a:pPr>
            <a:r>
              <a:rPr lang="en" sz="1200">
                <a:solidFill>
                  <a:srgbClr val="333333"/>
                </a:solidFill>
                <a:latin typeface="Roboto"/>
                <a:ea typeface="Roboto"/>
                <a:cs typeface="Roboto"/>
                <a:sym typeface="Roboto"/>
              </a:rPr>
              <a:t>Typically in plan driven model, scope is fixed and the cost and schedule are variables. Many large scale software projects were and continued to be implemented this way. In many instances, when a particular scope is desired within a giving time-frame (fixing the schedule), plan driven projects add resources. But as we know simply adding resources to a project doesn't always bring about the desired goals.</a:t>
            </a:r>
            <a:endParaRPr sz="1200">
              <a:solidFill>
                <a:srgbClr val="333333"/>
              </a:solidFill>
              <a:latin typeface="Roboto"/>
              <a:ea typeface="Roboto"/>
              <a:cs typeface="Roboto"/>
              <a:sym typeface="Roboto"/>
            </a:endParaRPr>
          </a:p>
          <a:p>
            <a:pPr indent="0" lvl="0" marL="0" rtl="0" algn="l">
              <a:lnSpc>
                <a:spcPct val="160000"/>
              </a:lnSpc>
              <a:spcBef>
                <a:spcPts val="0"/>
              </a:spcBef>
              <a:spcAft>
                <a:spcPts val="0"/>
              </a:spcAft>
              <a:buNone/>
            </a:pPr>
            <a:r>
              <a:rPr lang="en" sz="1200">
                <a:solidFill>
                  <a:srgbClr val="333333"/>
                </a:solidFill>
                <a:latin typeface="Roboto"/>
                <a:ea typeface="Roboto"/>
                <a:cs typeface="Roboto"/>
                <a:sym typeface="Roboto"/>
              </a:rPr>
              <a:t>As a matter of fact, if resources are added late on a software project, it actually has an adverse effect. This was indeed observed by Fred Brooks in his book The Mythical Man Month, also known as Brooks' Law: "adding manpower to a late software project makes it later".</a:t>
            </a:r>
            <a:endParaRPr sz="1200">
              <a:solidFill>
                <a:srgbClr val="333333"/>
              </a:solidFill>
              <a:latin typeface="Roboto"/>
              <a:ea typeface="Roboto"/>
              <a:cs typeface="Roboto"/>
              <a:sym typeface="Roboto"/>
            </a:endParaRPr>
          </a:p>
          <a:p>
            <a:pPr indent="0" lvl="0" marL="0" rtl="0" algn="l">
              <a:lnSpc>
                <a:spcPct val="160000"/>
              </a:lnSpc>
              <a:spcBef>
                <a:spcPts val="0"/>
              </a:spcBef>
              <a:spcAft>
                <a:spcPts val="0"/>
              </a:spcAft>
              <a:buNone/>
            </a:pPr>
            <a:r>
              <a:rPr lang="en" sz="1200">
                <a:solidFill>
                  <a:srgbClr val="333333"/>
                </a:solidFill>
                <a:latin typeface="Roboto"/>
                <a:ea typeface="Roboto"/>
                <a:cs typeface="Roboto"/>
                <a:sym typeface="Roboto"/>
              </a:rPr>
              <a:t>With Agile software development, the triangle gets inverted - where cost and schedules are fixed and the scope is </a:t>
            </a:r>
            <a:r>
              <a:rPr lang="en" sz="1200">
                <a:solidFill>
                  <a:srgbClr val="333333"/>
                </a:solidFill>
                <a:latin typeface="Roboto"/>
                <a:ea typeface="Roboto"/>
                <a:cs typeface="Roboto"/>
                <a:sym typeface="Roboto"/>
              </a:rPr>
              <a:t>variable</a:t>
            </a:r>
            <a:r>
              <a:rPr lang="en" sz="1200">
                <a:solidFill>
                  <a:srgbClr val="333333"/>
                </a:solidFill>
                <a:latin typeface="Roboto"/>
                <a:ea typeface="Roboto"/>
                <a:cs typeface="Roboto"/>
                <a:sym typeface="Roboto"/>
              </a:rPr>
              <a:t>.</a:t>
            </a:r>
            <a:endParaRPr sz="1200">
              <a:solidFill>
                <a:srgbClr val="333333"/>
              </a:solidFill>
              <a:latin typeface="Roboto"/>
              <a:ea typeface="Roboto"/>
              <a:cs typeface="Roboto"/>
              <a:sym typeface="Roboto"/>
            </a:endParaRPr>
          </a:p>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3caca006e8_0_8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3caca006e8_0_8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3caca006e8_0_8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3caca006e8_0_8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3de2edae1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3de2edae1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400"/>
              <a:buFont typeface="Arial"/>
              <a:buNone/>
            </a:pPr>
            <a:r>
              <a:rPr lang="en"/>
              <a:t>Sameer</a:t>
            </a:r>
            <a:endParaRPr/>
          </a:p>
          <a:p>
            <a:pPr indent="0" lvl="0" marL="0" rtl="0" algn="l">
              <a:spcBef>
                <a:spcPts val="0"/>
              </a:spcBef>
              <a:spcAft>
                <a:spcPts val="0"/>
              </a:spcAft>
              <a:buClr>
                <a:srgbClr val="000000"/>
              </a:buClr>
              <a:buSzPts val="1400"/>
              <a:buFont typeface="Arial"/>
              <a:buNone/>
            </a:pPr>
            <a:r>
              <a:t/>
            </a:r>
            <a:endParaRPr/>
          </a:p>
          <a:p>
            <a:pPr indent="0" lvl="0" marL="0" rtl="0" algn="l">
              <a:spcBef>
                <a:spcPts val="0"/>
              </a:spcBef>
              <a:spcAft>
                <a:spcPts val="0"/>
              </a:spcAft>
              <a:buClr>
                <a:srgbClr val="000000"/>
              </a:buClr>
              <a:buSzPts val="1400"/>
              <a:buFont typeface="Arial"/>
              <a:buNone/>
            </a:pPr>
            <a:r>
              <a:rPr lang="en"/>
              <a:t>Did you know that the Copy past function on the iPhone was only released in IOS 3?</a:t>
            </a:r>
            <a:endParaRPr sz="1200">
              <a:latin typeface="Calibri"/>
              <a:ea typeface="Calibri"/>
              <a:cs typeface="Calibri"/>
              <a:sym typeface="Calibri"/>
            </a:endParaRPr>
          </a:p>
          <a:p>
            <a:pPr indent="0" lvl="0" marL="0" rtl="0" algn="l">
              <a:spcBef>
                <a:spcPts val="0"/>
              </a:spcBef>
              <a:spcAft>
                <a:spcPts val="0"/>
              </a:spcAft>
              <a:buClr>
                <a:srgbClr val="000000"/>
              </a:buClr>
              <a:buSzPts val="1400"/>
              <a:buFont typeface="Calibri"/>
              <a:buNone/>
            </a:pPr>
            <a:r>
              <a:t/>
            </a:r>
            <a:endParaRPr/>
          </a:p>
          <a:p>
            <a:pPr indent="0" lvl="0" marL="0" rtl="0" algn="l">
              <a:spcBef>
                <a:spcPts val="0"/>
              </a:spcBef>
              <a:spcAft>
                <a:spcPts val="0"/>
              </a:spcAft>
              <a:buClr>
                <a:srgbClr val="000000"/>
              </a:buClr>
              <a:buSzPts val="1400"/>
              <a:buFont typeface="Arial"/>
              <a:buNone/>
            </a:pPr>
            <a:r>
              <a:rPr lang="en"/>
              <a:t>People weren’t put off buying, and advocating the iPhone because it wasn’t there.</a:t>
            </a:r>
            <a:endParaRPr sz="1200">
              <a:latin typeface="Calibri"/>
              <a:ea typeface="Calibri"/>
              <a:cs typeface="Calibri"/>
              <a:sym typeface="Calibri"/>
            </a:endParaRPr>
          </a:p>
          <a:p>
            <a:pPr indent="0" lvl="0" marL="0" rtl="0" algn="l">
              <a:spcBef>
                <a:spcPts val="0"/>
              </a:spcBef>
              <a:spcAft>
                <a:spcPts val="0"/>
              </a:spcAft>
              <a:buClr>
                <a:srgbClr val="000000"/>
              </a:buClr>
              <a:buSzPts val="1400"/>
              <a:buFont typeface="Calibri"/>
              <a:buNone/>
            </a:pPr>
            <a:r>
              <a:t/>
            </a:r>
            <a:endParaRPr/>
          </a:p>
          <a:p>
            <a:pPr indent="0" lvl="0" marL="0" rtl="0" algn="l">
              <a:spcBef>
                <a:spcPts val="0"/>
              </a:spcBef>
              <a:spcAft>
                <a:spcPts val="0"/>
              </a:spcAft>
              <a:buClr>
                <a:srgbClr val="000000"/>
              </a:buClr>
              <a:buSzPts val="1400"/>
              <a:buFont typeface="Arial"/>
              <a:buNone/>
            </a:pPr>
            <a:r>
              <a:rPr lang="en"/>
              <a:t>When developing a product, you must always be thinking about the MVP and Min Marketable Feature Set</a:t>
            </a:r>
            <a:endParaRPr sz="1200">
              <a:latin typeface="Calibri"/>
              <a:ea typeface="Calibri"/>
              <a:cs typeface="Calibri"/>
              <a:sym typeface="Calibri"/>
            </a:endParaRPr>
          </a:p>
          <a:p>
            <a:pPr indent="0" lvl="0" marL="0" rtl="0" algn="l">
              <a:spcBef>
                <a:spcPts val="0"/>
              </a:spcBef>
              <a:spcAft>
                <a:spcPts val="0"/>
              </a:spcAft>
              <a:buClr>
                <a:srgbClr val="000000"/>
              </a:buClr>
              <a:buSzPts val="1400"/>
              <a:buFont typeface="Calibri"/>
              <a:buNone/>
            </a:pPr>
            <a:r>
              <a:t/>
            </a:r>
            <a:endParaRPr/>
          </a:p>
          <a:p>
            <a:pPr indent="0" lvl="0" marL="0" rtl="0" algn="l">
              <a:spcBef>
                <a:spcPts val="0"/>
              </a:spcBef>
              <a:spcAft>
                <a:spcPts val="0"/>
              </a:spcAft>
              <a:buClr>
                <a:srgbClr val="000000"/>
              </a:buClr>
              <a:buSzPts val="1400"/>
              <a:buFont typeface="Arial"/>
              <a:buNone/>
            </a:pPr>
            <a:r>
              <a:rPr lang="en"/>
              <a:t>•Customers don’t know what you haven’t delivered </a:t>
            </a:r>
            <a:br>
              <a:rPr lang="en"/>
            </a:br>
            <a:r>
              <a:rPr lang="en"/>
              <a:t>•Quick to market and early feedback </a:t>
            </a:r>
            <a:endParaRPr sz="1200">
              <a:latin typeface="Calibri"/>
              <a:ea typeface="Calibri"/>
              <a:cs typeface="Calibri"/>
              <a:sym typeface="Calibri"/>
            </a:endParaRPr>
          </a:p>
          <a:p>
            <a:pPr indent="0" lvl="0" marL="0" rtl="0" algn="l">
              <a:spcBef>
                <a:spcPts val="0"/>
              </a:spcBef>
              <a:spcAft>
                <a:spcPts val="0"/>
              </a:spcAft>
              <a:buClr>
                <a:srgbClr val="3C8725"/>
              </a:buClr>
              <a:buSzPts val="1400"/>
              <a:buFont typeface="Arial"/>
              <a:buNone/>
            </a:pPr>
            <a:r>
              <a:rPr lang="en"/>
              <a:t>•Find the point where…If the feature is any smaller it wouldn’t be marketable </a:t>
            </a:r>
            <a:endParaRPr sz="1200">
              <a:latin typeface="Calibri"/>
              <a:ea typeface="Calibri"/>
              <a:cs typeface="Calibri"/>
              <a:sym typeface="Calibri"/>
            </a:endParaRPr>
          </a:p>
          <a:p>
            <a:pPr indent="0" lvl="0" marL="0" rtl="0" algn="l">
              <a:spcBef>
                <a:spcPts val="0"/>
              </a:spcBef>
              <a:spcAft>
                <a:spcPts val="0"/>
              </a:spcAft>
              <a:buClr>
                <a:srgbClr val="3C8725"/>
              </a:buClr>
              <a:buSzPts val="1400"/>
              <a:buFont typeface="Arial"/>
              <a:buNone/>
            </a:pPr>
            <a:br>
              <a:rPr lang="en"/>
            </a:br>
            <a:r>
              <a:rPr lang="en">
                <a:solidFill>
                  <a:srgbClr val="3C8725"/>
                </a:solidFill>
              </a:rPr>
              <a:t>In order to create a product, it’s necessary to look into the future and anticipate how the product will function and what it will do. However, what’s the problem with looking into the future? It’s notoriously difficult and often our assumptions can be incorrect. The only thing certain about the future is that it is uncertain.</a:t>
            </a:r>
            <a:endParaRPr sz="1200">
              <a:latin typeface="Calibri"/>
              <a:ea typeface="Calibri"/>
              <a:cs typeface="Calibri"/>
              <a:sym typeface="Calibri"/>
            </a:endParaRPr>
          </a:p>
          <a:p>
            <a:pPr indent="0" lvl="0" marL="0" rtl="0" algn="l">
              <a:spcBef>
                <a:spcPts val="0"/>
              </a:spcBef>
              <a:spcAft>
                <a:spcPts val="0"/>
              </a:spcAft>
              <a:buClr>
                <a:srgbClr val="000000"/>
              </a:buClr>
              <a:buSzPts val="1400"/>
              <a:buFont typeface="Arial"/>
              <a:buNone/>
            </a:pPr>
            <a:r>
              <a:t/>
            </a:r>
            <a:endParaRPr>
              <a:solidFill>
                <a:srgbClr val="3C8725"/>
              </a:solidFill>
            </a:endParaRPr>
          </a:p>
          <a:p>
            <a:pPr indent="0" lvl="0" marL="0" rtl="0" algn="l">
              <a:spcBef>
                <a:spcPts val="0"/>
              </a:spcBef>
              <a:spcAft>
                <a:spcPts val="0"/>
              </a:spcAft>
              <a:buClr>
                <a:srgbClr val="3C8725"/>
              </a:buClr>
              <a:buSzPts val="1400"/>
              <a:buFont typeface="Arial"/>
              <a:buNone/>
            </a:pPr>
            <a:r>
              <a:rPr lang="en">
                <a:solidFill>
                  <a:srgbClr val="3C8725"/>
                </a:solidFill>
              </a:rPr>
              <a:t>Investing in a new product involves risk around the following areas:</a:t>
            </a:r>
            <a:endParaRPr sz="1200">
              <a:latin typeface="Calibri"/>
              <a:ea typeface="Calibri"/>
              <a:cs typeface="Calibri"/>
              <a:sym typeface="Calibri"/>
            </a:endParaRPr>
          </a:p>
          <a:p>
            <a:pPr indent="0" lvl="0" marL="0" rtl="0" algn="l">
              <a:spcBef>
                <a:spcPts val="0"/>
              </a:spcBef>
              <a:spcAft>
                <a:spcPts val="0"/>
              </a:spcAft>
              <a:buClr>
                <a:srgbClr val="3C8725"/>
              </a:buClr>
              <a:buSzPts val="1400"/>
              <a:buFont typeface="Arial"/>
              <a:buNone/>
            </a:pPr>
            <a:r>
              <a:rPr lang="en">
                <a:solidFill>
                  <a:srgbClr val="3C8725"/>
                </a:solidFill>
              </a:rPr>
              <a:t>- Targeting the wrong market segment</a:t>
            </a:r>
            <a:endParaRPr sz="1200">
              <a:latin typeface="Calibri"/>
              <a:ea typeface="Calibri"/>
              <a:cs typeface="Calibri"/>
              <a:sym typeface="Calibri"/>
            </a:endParaRPr>
          </a:p>
          <a:p>
            <a:pPr indent="-171450" lvl="0" marL="171450" rtl="0" algn="l">
              <a:spcBef>
                <a:spcPts val="0"/>
              </a:spcBef>
              <a:spcAft>
                <a:spcPts val="0"/>
              </a:spcAft>
              <a:buClr>
                <a:srgbClr val="3C8725"/>
              </a:buClr>
              <a:buSzPts val="1100"/>
              <a:buChar char="-"/>
            </a:pPr>
            <a:r>
              <a:rPr lang="en">
                <a:solidFill>
                  <a:srgbClr val="3C8725"/>
                </a:solidFill>
              </a:rPr>
              <a:t>Building an app that’s not wanted or outdated by the time it gets to market</a:t>
            </a:r>
            <a:endParaRPr sz="1200">
              <a:latin typeface="Calibri"/>
              <a:ea typeface="Calibri"/>
              <a:cs typeface="Calibri"/>
              <a:sym typeface="Calibri"/>
            </a:endParaRPr>
          </a:p>
          <a:p>
            <a:pPr indent="-171450" lvl="0" marL="171450" rtl="0" algn="l">
              <a:spcBef>
                <a:spcPts val="0"/>
              </a:spcBef>
              <a:spcAft>
                <a:spcPts val="0"/>
              </a:spcAft>
              <a:buClr>
                <a:srgbClr val="3C8725"/>
              </a:buClr>
              <a:buSzPts val="1100"/>
              <a:buChar char="-"/>
            </a:pPr>
            <a:r>
              <a:rPr lang="en">
                <a:solidFill>
                  <a:srgbClr val="3C8725"/>
                </a:solidFill>
              </a:rPr>
              <a:t>Is the functionality within the app wanted by customers?</a:t>
            </a:r>
            <a:endParaRPr sz="1200">
              <a:latin typeface="Calibri"/>
              <a:ea typeface="Calibri"/>
              <a:cs typeface="Calibri"/>
              <a:sym typeface="Calibri"/>
            </a:endParaRPr>
          </a:p>
          <a:p>
            <a:pPr indent="-95250" lvl="0" marL="171450" rtl="0" algn="l">
              <a:spcBef>
                <a:spcPts val="0"/>
              </a:spcBef>
              <a:spcAft>
                <a:spcPts val="0"/>
              </a:spcAft>
              <a:buClr>
                <a:srgbClr val="000000"/>
              </a:buClr>
              <a:buSzPts val="1400"/>
              <a:buFont typeface="Arial"/>
              <a:buNone/>
            </a:pPr>
            <a:r>
              <a:t/>
            </a:r>
            <a:endParaRPr>
              <a:solidFill>
                <a:srgbClr val="3C8725"/>
              </a:solidFill>
            </a:endParaRPr>
          </a:p>
          <a:p>
            <a:pPr indent="0" lvl="0" marL="0" rtl="0" algn="l">
              <a:spcBef>
                <a:spcPts val="0"/>
              </a:spcBef>
              <a:spcAft>
                <a:spcPts val="0"/>
              </a:spcAft>
              <a:buClr>
                <a:srgbClr val="3C8725"/>
              </a:buClr>
              <a:buSzPts val="1400"/>
              <a:buFont typeface="Arial"/>
              <a:buNone/>
            </a:pPr>
            <a:r>
              <a:rPr lang="en">
                <a:solidFill>
                  <a:srgbClr val="3C8725"/>
                </a:solidFill>
              </a:rPr>
              <a:t>This is a risk reduction tool to allow for the product to be released early to customers with minimal cost ensuring that only the most important features are included in the first release.</a:t>
            </a:r>
            <a:endParaRPr sz="1200">
              <a:latin typeface="Calibri"/>
              <a:ea typeface="Calibri"/>
              <a:cs typeface="Calibri"/>
              <a:sym typeface="Calibri"/>
            </a:endParaRPr>
          </a:p>
          <a:p>
            <a:pPr indent="0" lvl="0" marL="0" rtl="0" algn="l">
              <a:spcBef>
                <a:spcPts val="0"/>
              </a:spcBef>
              <a:spcAft>
                <a:spcPts val="0"/>
              </a:spcAft>
              <a:buClr>
                <a:srgbClr val="000000"/>
              </a:buClr>
              <a:buSzPts val="1400"/>
              <a:buFont typeface="Arial"/>
              <a:buNone/>
            </a:pPr>
            <a:r>
              <a:t/>
            </a:r>
            <a:endParaRPr>
              <a:solidFill>
                <a:srgbClr val="3C8725"/>
              </a:solidFill>
            </a:endParaRPr>
          </a:p>
          <a:p>
            <a:pPr indent="0" lvl="0" marL="0" rtl="0" algn="l">
              <a:spcBef>
                <a:spcPts val="0"/>
              </a:spcBef>
              <a:spcAft>
                <a:spcPts val="0"/>
              </a:spcAft>
              <a:buClr>
                <a:srgbClr val="3C8725"/>
              </a:buClr>
              <a:buSzPts val="1400"/>
              <a:buFont typeface="Arial"/>
              <a:buNone/>
            </a:pPr>
            <a:r>
              <a:rPr lang="en">
                <a:solidFill>
                  <a:srgbClr val="3C8725"/>
                </a:solidFill>
              </a:rPr>
              <a:t>Therefore, when developing an agile application, it’s possible to have the following items:</a:t>
            </a:r>
            <a:endParaRPr sz="1200">
              <a:latin typeface="Calibri"/>
              <a:ea typeface="Calibri"/>
              <a:cs typeface="Calibri"/>
              <a:sym typeface="Calibri"/>
            </a:endParaRPr>
          </a:p>
          <a:p>
            <a:pPr indent="-171450" lvl="0" marL="171450" rtl="0" algn="l">
              <a:spcBef>
                <a:spcPts val="0"/>
              </a:spcBef>
              <a:spcAft>
                <a:spcPts val="0"/>
              </a:spcAft>
              <a:buClr>
                <a:srgbClr val="3C8725"/>
              </a:buClr>
              <a:buSzPts val="1100"/>
              <a:buChar char="-"/>
            </a:pPr>
            <a:r>
              <a:rPr lang="en">
                <a:solidFill>
                  <a:srgbClr val="3C8725"/>
                </a:solidFill>
              </a:rPr>
              <a:t>Minimum viable product – serves as a tool which allows customers to test the product as it is developed</a:t>
            </a:r>
            <a:endParaRPr sz="1200">
              <a:latin typeface="Calibri"/>
              <a:ea typeface="Calibri"/>
              <a:cs typeface="Calibri"/>
              <a:sym typeface="Calibri"/>
            </a:endParaRPr>
          </a:p>
          <a:p>
            <a:pPr indent="-171450" lvl="0" marL="171450" rtl="0" algn="l">
              <a:spcBef>
                <a:spcPts val="0"/>
              </a:spcBef>
              <a:spcAft>
                <a:spcPts val="0"/>
              </a:spcAft>
              <a:buClr>
                <a:srgbClr val="3C8725"/>
              </a:buClr>
              <a:buSzPts val="1100"/>
              <a:buChar char="-"/>
            </a:pPr>
            <a:r>
              <a:rPr lang="en">
                <a:solidFill>
                  <a:srgbClr val="3C8725"/>
                </a:solidFill>
              </a:rPr>
              <a:t>Minimum marketable product -  A product that is complete enough for general release</a:t>
            </a:r>
            <a:endParaRPr sz="1200">
              <a:latin typeface="Calibri"/>
              <a:ea typeface="Calibri"/>
              <a:cs typeface="Calibri"/>
              <a:sym typeface="Calibri"/>
            </a:endParaRPr>
          </a:p>
          <a:p>
            <a:pPr indent="-95250" lvl="0" marL="171450" rtl="0" algn="l">
              <a:spcBef>
                <a:spcPts val="0"/>
              </a:spcBef>
              <a:spcAft>
                <a:spcPts val="0"/>
              </a:spcAft>
              <a:buClr>
                <a:srgbClr val="000000"/>
              </a:buClr>
              <a:buSzPts val="1400"/>
              <a:buFont typeface="Arial"/>
              <a:buNone/>
            </a:pPr>
            <a:r>
              <a:t/>
            </a:r>
            <a:endParaRPr>
              <a:solidFill>
                <a:srgbClr val="3C8725"/>
              </a:solidFill>
            </a:endParaRPr>
          </a:p>
          <a:p>
            <a:pPr indent="0" lvl="0" marL="0" rtl="0" algn="l">
              <a:spcBef>
                <a:spcPts val="0"/>
              </a:spcBef>
              <a:spcAft>
                <a:spcPts val="0"/>
              </a:spcAft>
              <a:buClr>
                <a:srgbClr val="3C8725"/>
              </a:buClr>
              <a:buSzPts val="1400"/>
              <a:buFont typeface="Arial"/>
              <a:buNone/>
            </a:pPr>
            <a:r>
              <a:rPr lang="en">
                <a:solidFill>
                  <a:srgbClr val="3C8725"/>
                </a:solidFill>
              </a:rPr>
              <a:t>As the agile process relies on feedback, throughout the stages of having both a MVP and MMP, there should be a feedback loop with customers, ensuring that bugs and requests that are identified are prioritised into the product backlog for the team to sprint on.</a:t>
            </a:r>
            <a:endParaRPr sz="1200">
              <a:latin typeface="Calibri"/>
              <a:ea typeface="Calibri"/>
              <a:cs typeface="Calibri"/>
              <a:sym typeface="Calibri"/>
            </a:endParaRPr>
          </a:p>
          <a:p>
            <a:pPr indent="0" lvl="0" marL="0" rtl="0" algn="l">
              <a:spcBef>
                <a:spcPts val="0"/>
              </a:spcBef>
              <a:spcAft>
                <a:spcPts val="0"/>
              </a:spcAft>
              <a:buClr>
                <a:srgbClr val="000000"/>
              </a:buClr>
              <a:buSzPts val="1400"/>
              <a:buFont typeface="Calibri"/>
              <a:buNone/>
            </a:pPr>
            <a:r>
              <a:t/>
            </a:r>
            <a:endParaRPr/>
          </a:p>
          <a:p>
            <a:pPr indent="0" lvl="0" marL="0" rtl="0" algn="l">
              <a:spcBef>
                <a:spcPts val="0"/>
              </a:spcBef>
              <a:spcAft>
                <a:spcPts val="0"/>
              </a:spcAft>
              <a:buClr>
                <a:srgbClr val="000000"/>
              </a:buClr>
              <a:buSzPts val="1400"/>
              <a:buFont typeface="Arial"/>
              <a:buNone/>
            </a:pPr>
            <a:r>
              <a:rPr lang="en"/>
              <a:t>You are not wasting time and money of features customers don’t need and won’t use.</a:t>
            </a:r>
            <a:endParaRPr sz="1200">
              <a:latin typeface="Calibri"/>
              <a:ea typeface="Calibri"/>
              <a:cs typeface="Calibri"/>
              <a:sym typeface="Calibri"/>
            </a:endParaRPr>
          </a:p>
          <a:p>
            <a:pPr indent="0" lvl="0" marL="0" rtl="0" algn="l">
              <a:spcBef>
                <a:spcPts val="0"/>
              </a:spcBef>
              <a:spcAft>
                <a:spcPts val="0"/>
              </a:spcAft>
              <a:buNone/>
            </a:pPr>
            <a:r>
              <a:t/>
            </a:r>
            <a:endParaRPr sz="1400"/>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3a4f13183b_1_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3a4f13183b_1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400"/>
              <a:buFont typeface="Arial"/>
              <a:buNone/>
            </a:pPr>
            <a:r>
              <a:rPr lang="en" sz="1400"/>
              <a:t>A core part of Agile development is the concept of MVPs….</a:t>
            </a:r>
            <a:endParaRPr sz="1400"/>
          </a:p>
          <a:p>
            <a:pPr indent="0" lvl="0" marL="0" rtl="0" algn="l">
              <a:spcBef>
                <a:spcPts val="0"/>
              </a:spcBef>
              <a:spcAft>
                <a:spcPts val="0"/>
              </a:spcAft>
              <a:buClr>
                <a:srgbClr val="000000"/>
              </a:buClr>
              <a:buSzPts val="1400"/>
              <a:buFont typeface="Arial"/>
              <a:buNone/>
            </a:pPr>
            <a:r>
              <a:t/>
            </a:r>
            <a:endParaRPr sz="1400"/>
          </a:p>
          <a:p>
            <a:pPr indent="0" lvl="0" marL="0" rtl="0" algn="l">
              <a:spcBef>
                <a:spcPts val="0"/>
              </a:spcBef>
              <a:spcAft>
                <a:spcPts val="0"/>
              </a:spcAft>
              <a:buClr>
                <a:srgbClr val="000000"/>
              </a:buClr>
              <a:buSzPts val="1400"/>
              <a:buFont typeface="Arial"/>
              <a:buNone/>
            </a:pPr>
            <a:r>
              <a:rPr lang="en" sz="1400"/>
              <a:t>A </a:t>
            </a:r>
            <a:r>
              <a:rPr b="1" lang="en" sz="1400"/>
              <a:t>minimum viable product (MVP) </a:t>
            </a:r>
            <a:r>
              <a:rPr lang="en" sz="1400"/>
              <a:t>is a version of your product that has just enough features for you to test it with users and check whether those features work. Your MVP doesn’t have to be perfect. You always want to build a minimum of what you need in order to measure how people are going to use it. It saves resources and time, as the MVP helps you build a product that is more likely to succeed in the marketplace. </a:t>
            </a:r>
            <a:endParaRPr sz="1400"/>
          </a:p>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3cc2e7ad6d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3cc2e7ad6d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Clr>
                <a:schemeClr val="accent1"/>
              </a:buClr>
              <a:buSzPts val="1200"/>
              <a:buFont typeface="Raleway"/>
              <a:buChar char="●"/>
            </a:pPr>
            <a:r>
              <a:rPr lang="en" sz="1200">
                <a:solidFill>
                  <a:schemeClr val="accent1"/>
                </a:solidFill>
                <a:latin typeface="Raleway"/>
                <a:ea typeface="Raleway"/>
                <a:cs typeface="Raleway"/>
                <a:sym typeface="Raleway"/>
              </a:rPr>
              <a:t>Stakeholders:</a:t>
            </a:r>
            <a:endParaRPr sz="1200">
              <a:solidFill>
                <a:schemeClr val="accent1"/>
              </a:solidFill>
              <a:latin typeface="Raleway"/>
              <a:ea typeface="Raleway"/>
              <a:cs typeface="Raleway"/>
              <a:sym typeface="Raleway"/>
            </a:endParaRPr>
          </a:p>
          <a:p>
            <a:pPr indent="-304800" lvl="1" marL="914400" rtl="0" algn="l">
              <a:lnSpc>
                <a:spcPct val="115000"/>
              </a:lnSpc>
              <a:spcBef>
                <a:spcPts val="0"/>
              </a:spcBef>
              <a:spcAft>
                <a:spcPts val="0"/>
              </a:spcAft>
              <a:buClr>
                <a:schemeClr val="accent1"/>
              </a:buClr>
              <a:buSzPts val="1200"/>
              <a:buFont typeface="Raleway"/>
              <a:buChar char="○"/>
            </a:pPr>
            <a:r>
              <a:rPr lang="en" sz="1200">
                <a:solidFill>
                  <a:schemeClr val="accent1"/>
                </a:solidFill>
                <a:latin typeface="Raleway"/>
                <a:ea typeface="Raleway"/>
                <a:cs typeface="Raleway"/>
                <a:sym typeface="Raleway"/>
              </a:rPr>
              <a:t>Stakeholders gets more responsive team.</a:t>
            </a:r>
            <a:endParaRPr sz="1200">
              <a:solidFill>
                <a:schemeClr val="accent1"/>
              </a:solidFill>
              <a:latin typeface="Raleway"/>
              <a:ea typeface="Raleway"/>
              <a:cs typeface="Raleway"/>
              <a:sym typeface="Raleway"/>
            </a:endParaRPr>
          </a:p>
          <a:p>
            <a:pPr indent="-304800" lvl="1" marL="914400" rtl="0" algn="l">
              <a:lnSpc>
                <a:spcPct val="115000"/>
              </a:lnSpc>
              <a:spcBef>
                <a:spcPts val="0"/>
              </a:spcBef>
              <a:spcAft>
                <a:spcPts val="0"/>
              </a:spcAft>
              <a:buClr>
                <a:schemeClr val="accent1"/>
              </a:buClr>
              <a:buSzPts val="1200"/>
              <a:buFont typeface="Raleway"/>
              <a:buChar char="○"/>
            </a:pPr>
            <a:r>
              <a:rPr lang="en" sz="1200">
                <a:solidFill>
                  <a:schemeClr val="accent1"/>
                </a:solidFill>
                <a:latin typeface="Raleway"/>
                <a:ea typeface="Raleway"/>
                <a:cs typeface="Raleway"/>
                <a:sym typeface="Raleway"/>
              </a:rPr>
              <a:t>Team delivers high value features sooner with small feedback cycle.</a:t>
            </a:r>
            <a:endParaRPr sz="1200">
              <a:solidFill>
                <a:schemeClr val="accent1"/>
              </a:solidFill>
              <a:latin typeface="Raleway"/>
              <a:ea typeface="Raleway"/>
              <a:cs typeface="Raleway"/>
              <a:sym typeface="Raleway"/>
            </a:endParaRPr>
          </a:p>
          <a:p>
            <a:pPr indent="-304800" lvl="1" marL="914400" rtl="0" algn="l">
              <a:lnSpc>
                <a:spcPct val="115000"/>
              </a:lnSpc>
              <a:spcBef>
                <a:spcPts val="0"/>
              </a:spcBef>
              <a:spcAft>
                <a:spcPts val="0"/>
              </a:spcAft>
              <a:buClr>
                <a:schemeClr val="accent1"/>
              </a:buClr>
              <a:buSzPts val="1200"/>
              <a:buFont typeface="Raleway"/>
              <a:buChar char="○"/>
            </a:pPr>
            <a:r>
              <a:rPr lang="en" sz="1200">
                <a:solidFill>
                  <a:schemeClr val="accent1"/>
                </a:solidFill>
                <a:latin typeface="Raleway"/>
                <a:ea typeface="Raleway"/>
                <a:cs typeface="Raleway"/>
                <a:sym typeface="Raleway"/>
              </a:rPr>
              <a:t>Reduced time to market time.</a:t>
            </a:r>
            <a:endParaRPr sz="1200">
              <a:solidFill>
                <a:schemeClr val="accent1"/>
              </a:solidFill>
              <a:latin typeface="Raleway"/>
              <a:ea typeface="Raleway"/>
              <a:cs typeface="Raleway"/>
              <a:sym typeface="Raleway"/>
            </a:endParaRPr>
          </a:p>
          <a:p>
            <a:pPr indent="-304800" lvl="0" marL="457200" rtl="0" algn="l">
              <a:lnSpc>
                <a:spcPct val="115000"/>
              </a:lnSpc>
              <a:spcBef>
                <a:spcPts val="0"/>
              </a:spcBef>
              <a:spcAft>
                <a:spcPts val="0"/>
              </a:spcAft>
              <a:buClr>
                <a:schemeClr val="accent1"/>
              </a:buClr>
              <a:buSzPts val="1200"/>
              <a:buFont typeface="Raleway"/>
              <a:buChar char="●"/>
            </a:pPr>
            <a:r>
              <a:rPr lang="en" sz="1200">
                <a:solidFill>
                  <a:schemeClr val="accent1"/>
                </a:solidFill>
                <a:latin typeface="Raleway"/>
                <a:ea typeface="Raleway"/>
                <a:cs typeface="Raleway"/>
                <a:sym typeface="Raleway"/>
              </a:rPr>
              <a:t>Vendors:</a:t>
            </a:r>
            <a:endParaRPr sz="1200">
              <a:solidFill>
                <a:schemeClr val="accent1"/>
              </a:solidFill>
              <a:latin typeface="Raleway"/>
              <a:ea typeface="Raleway"/>
              <a:cs typeface="Raleway"/>
              <a:sym typeface="Raleway"/>
            </a:endParaRPr>
          </a:p>
          <a:p>
            <a:pPr indent="-304800" lvl="1" marL="914400" rtl="0" algn="l">
              <a:lnSpc>
                <a:spcPct val="115000"/>
              </a:lnSpc>
              <a:spcBef>
                <a:spcPts val="0"/>
              </a:spcBef>
              <a:spcAft>
                <a:spcPts val="0"/>
              </a:spcAft>
              <a:buClr>
                <a:schemeClr val="accent1"/>
              </a:buClr>
              <a:buSzPts val="1200"/>
              <a:buFont typeface="Raleway"/>
              <a:buChar char="○"/>
            </a:pPr>
            <a:r>
              <a:rPr lang="en" sz="1200">
                <a:solidFill>
                  <a:schemeClr val="accent1"/>
                </a:solidFill>
                <a:latin typeface="Raleway"/>
                <a:ea typeface="Raleway"/>
                <a:cs typeface="Raleway"/>
                <a:sym typeface="Raleway"/>
              </a:rPr>
              <a:t>Reduced wastage.</a:t>
            </a:r>
            <a:endParaRPr sz="1200">
              <a:solidFill>
                <a:schemeClr val="accent1"/>
              </a:solidFill>
              <a:latin typeface="Raleway"/>
              <a:ea typeface="Raleway"/>
              <a:cs typeface="Raleway"/>
              <a:sym typeface="Raleway"/>
            </a:endParaRPr>
          </a:p>
          <a:p>
            <a:pPr indent="-304800" lvl="1" marL="914400" rtl="0" algn="l">
              <a:lnSpc>
                <a:spcPct val="115000"/>
              </a:lnSpc>
              <a:spcBef>
                <a:spcPts val="0"/>
              </a:spcBef>
              <a:spcAft>
                <a:spcPts val="0"/>
              </a:spcAft>
              <a:buClr>
                <a:schemeClr val="accent1"/>
              </a:buClr>
              <a:buSzPts val="1200"/>
              <a:buFont typeface="Raleway"/>
              <a:buChar char="○"/>
            </a:pPr>
            <a:r>
              <a:rPr lang="en" sz="1200">
                <a:solidFill>
                  <a:schemeClr val="accent1"/>
                </a:solidFill>
                <a:latin typeface="Raleway"/>
                <a:ea typeface="Raleway"/>
                <a:cs typeface="Raleway"/>
                <a:sym typeface="Raleway"/>
              </a:rPr>
              <a:t>Focus on development of high-value features.</a:t>
            </a:r>
            <a:endParaRPr sz="1200">
              <a:solidFill>
                <a:schemeClr val="accent1"/>
              </a:solidFill>
              <a:latin typeface="Raleway"/>
              <a:ea typeface="Raleway"/>
              <a:cs typeface="Raleway"/>
              <a:sym typeface="Raleway"/>
            </a:endParaRPr>
          </a:p>
          <a:p>
            <a:pPr indent="-304800" lvl="1" marL="914400" rtl="0" algn="l">
              <a:lnSpc>
                <a:spcPct val="115000"/>
              </a:lnSpc>
              <a:spcBef>
                <a:spcPts val="0"/>
              </a:spcBef>
              <a:spcAft>
                <a:spcPts val="0"/>
              </a:spcAft>
              <a:buClr>
                <a:schemeClr val="accent1"/>
              </a:buClr>
              <a:buSzPts val="1200"/>
              <a:buFont typeface="Raleway"/>
              <a:buChar char="○"/>
            </a:pPr>
            <a:r>
              <a:rPr lang="en" sz="1200">
                <a:solidFill>
                  <a:schemeClr val="accent1"/>
                </a:solidFill>
                <a:latin typeface="Raleway"/>
                <a:ea typeface="Raleway"/>
                <a:cs typeface="Raleway"/>
                <a:sym typeface="Raleway"/>
              </a:rPr>
              <a:t>Improved customer satisfaction.</a:t>
            </a:r>
            <a:endParaRPr sz="1200">
              <a:solidFill>
                <a:schemeClr val="accent1"/>
              </a:solidFill>
              <a:latin typeface="Raleway"/>
              <a:ea typeface="Raleway"/>
              <a:cs typeface="Raleway"/>
              <a:sym typeface="Raleway"/>
            </a:endParaRPr>
          </a:p>
          <a:p>
            <a:pPr indent="-304800" lvl="0" marL="457200" rtl="0" algn="l">
              <a:lnSpc>
                <a:spcPct val="115000"/>
              </a:lnSpc>
              <a:spcBef>
                <a:spcPts val="0"/>
              </a:spcBef>
              <a:spcAft>
                <a:spcPts val="0"/>
              </a:spcAft>
              <a:buClr>
                <a:schemeClr val="accent1"/>
              </a:buClr>
              <a:buSzPts val="1200"/>
              <a:buFont typeface="Raleway"/>
              <a:buChar char="●"/>
            </a:pPr>
            <a:r>
              <a:rPr lang="en" sz="1200">
                <a:solidFill>
                  <a:schemeClr val="accent1"/>
                </a:solidFill>
                <a:latin typeface="Raleway"/>
                <a:ea typeface="Raleway"/>
                <a:cs typeface="Raleway"/>
                <a:sym typeface="Raleway"/>
              </a:rPr>
              <a:t>Development Team:</a:t>
            </a:r>
            <a:endParaRPr sz="1200">
              <a:solidFill>
                <a:schemeClr val="accent1"/>
              </a:solidFill>
              <a:latin typeface="Raleway"/>
              <a:ea typeface="Raleway"/>
              <a:cs typeface="Raleway"/>
              <a:sym typeface="Raleway"/>
            </a:endParaRPr>
          </a:p>
          <a:p>
            <a:pPr indent="-304800" lvl="1" marL="914400" rtl="0" algn="l">
              <a:lnSpc>
                <a:spcPct val="115000"/>
              </a:lnSpc>
              <a:spcBef>
                <a:spcPts val="0"/>
              </a:spcBef>
              <a:spcAft>
                <a:spcPts val="0"/>
              </a:spcAft>
              <a:buClr>
                <a:schemeClr val="accent1"/>
              </a:buClr>
              <a:buSzPts val="1200"/>
              <a:buFont typeface="Raleway"/>
              <a:buChar char="○"/>
            </a:pPr>
            <a:r>
              <a:rPr lang="en" sz="1200">
                <a:solidFill>
                  <a:schemeClr val="accent1"/>
                </a:solidFill>
                <a:latin typeface="Raleway"/>
                <a:ea typeface="Raleway"/>
                <a:cs typeface="Raleway"/>
                <a:sym typeface="Raleway"/>
              </a:rPr>
              <a:t>Teams enjoys their work.</a:t>
            </a:r>
            <a:endParaRPr sz="1200">
              <a:solidFill>
                <a:schemeClr val="accent1"/>
              </a:solidFill>
              <a:latin typeface="Raleway"/>
              <a:ea typeface="Raleway"/>
              <a:cs typeface="Raleway"/>
              <a:sym typeface="Raleway"/>
            </a:endParaRPr>
          </a:p>
          <a:p>
            <a:pPr indent="-304800" lvl="1" marL="914400" rtl="0" algn="l">
              <a:lnSpc>
                <a:spcPct val="115000"/>
              </a:lnSpc>
              <a:spcBef>
                <a:spcPts val="0"/>
              </a:spcBef>
              <a:spcAft>
                <a:spcPts val="0"/>
              </a:spcAft>
              <a:buClr>
                <a:schemeClr val="accent1"/>
              </a:buClr>
              <a:buSzPts val="1200"/>
              <a:buFont typeface="Raleway"/>
              <a:buChar char="○"/>
            </a:pPr>
            <a:r>
              <a:rPr lang="en" sz="1200">
                <a:solidFill>
                  <a:schemeClr val="accent1"/>
                </a:solidFill>
                <a:latin typeface="Raleway"/>
                <a:ea typeface="Raleway"/>
                <a:cs typeface="Raleway"/>
                <a:sym typeface="Raleway"/>
              </a:rPr>
              <a:t>Active participation in all SDLC events.</a:t>
            </a:r>
            <a:endParaRPr sz="1200">
              <a:solidFill>
                <a:schemeClr val="accent1"/>
              </a:solidFill>
              <a:latin typeface="Raleway"/>
              <a:ea typeface="Raleway"/>
              <a:cs typeface="Raleway"/>
              <a:sym typeface="Raleway"/>
            </a:endParaRPr>
          </a:p>
          <a:p>
            <a:pPr indent="-304800" lvl="0" marL="457200" rtl="0" algn="l">
              <a:lnSpc>
                <a:spcPct val="115000"/>
              </a:lnSpc>
              <a:spcBef>
                <a:spcPts val="0"/>
              </a:spcBef>
              <a:spcAft>
                <a:spcPts val="0"/>
              </a:spcAft>
              <a:buClr>
                <a:schemeClr val="accent1"/>
              </a:buClr>
              <a:buSzPts val="1200"/>
              <a:buFont typeface="Raleway"/>
              <a:buChar char="●"/>
            </a:pPr>
            <a:r>
              <a:rPr lang="en" sz="1200">
                <a:solidFill>
                  <a:schemeClr val="accent1"/>
                </a:solidFill>
                <a:latin typeface="Raleway"/>
                <a:ea typeface="Raleway"/>
                <a:cs typeface="Raleway"/>
                <a:sym typeface="Raleway"/>
              </a:rPr>
              <a:t>Product Managers:</a:t>
            </a:r>
            <a:endParaRPr sz="1200">
              <a:solidFill>
                <a:schemeClr val="accent1"/>
              </a:solidFill>
              <a:latin typeface="Raleway"/>
              <a:ea typeface="Raleway"/>
              <a:cs typeface="Raleway"/>
              <a:sym typeface="Raleway"/>
            </a:endParaRPr>
          </a:p>
          <a:p>
            <a:pPr indent="-304800" lvl="1" marL="914400" rtl="0" algn="l">
              <a:lnSpc>
                <a:spcPct val="115000"/>
              </a:lnSpc>
              <a:spcBef>
                <a:spcPts val="0"/>
              </a:spcBef>
              <a:spcAft>
                <a:spcPts val="0"/>
              </a:spcAft>
              <a:buClr>
                <a:schemeClr val="accent1"/>
              </a:buClr>
              <a:buSzPts val="1200"/>
              <a:buFont typeface="Raleway"/>
              <a:buChar char="○"/>
            </a:pPr>
            <a:r>
              <a:rPr lang="en" sz="1200">
                <a:solidFill>
                  <a:schemeClr val="accent1"/>
                </a:solidFill>
                <a:latin typeface="Raleway"/>
                <a:ea typeface="Raleway"/>
                <a:cs typeface="Raleway"/>
                <a:sym typeface="Raleway"/>
              </a:rPr>
              <a:t>Makes their job of aligning business priorities with development team effort easier.</a:t>
            </a:r>
            <a:endParaRPr sz="1200">
              <a:solidFill>
                <a:schemeClr val="accent1"/>
              </a:solidFill>
              <a:latin typeface="Raleway"/>
              <a:ea typeface="Raleway"/>
              <a:cs typeface="Raleway"/>
              <a:sym typeface="Raleway"/>
            </a:endParaRPr>
          </a:p>
          <a:p>
            <a:pPr indent="-304800" lvl="0" marL="457200" rtl="0" algn="l">
              <a:lnSpc>
                <a:spcPct val="115000"/>
              </a:lnSpc>
              <a:spcBef>
                <a:spcPts val="0"/>
              </a:spcBef>
              <a:spcAft>
                <a:spcPts val="0"/>
              </a:spcAft>
              <a:buClr>
                <a:schemeClr val="accent1"/>
              </a:buClr>
              <a:buSzPts val="1200"/>
              <a:buFont typeface="Raleway"/>
              <a:buChar char="●"/>
            </a:pPr>
            <a:r>
              <a:rPr lang="en" sz="1200">
                <a:solidFill>
                  <a:schemeClr val="accent1"/>
                </a:solidFill>
                <a:latin typeface="Raleway"/>
                <a:ea typeface="Raleway"/>
                <a:cs typeface="Raleway"/>
                <a:sym typeface="Raleway"/>
              </a:rPr>
              <a:t>Project Manager / Scrum Master:</a:t>
            </a:r>
            <a:endParaRPr sz="1200">
              <a:solidFill>
                <a:schemeClr val="accent1"/>
              </a:solidFill>
              <a:latin typeface="Raleway"/>
              <a:ea typeface="Raleway"/>
              <a:cs typeface="Raleway"/>
              <a:sym typeface="Raleway"/>
            </a:endParaRPr>
          </a:p>
          <a:p>
            <a:pPr indent="-304800" lvl="1" marL="914400" rtl="0" algn="l">
              <a:lnSpc>
                <a:spcPct val="115000"/>
              </a:lnSpc>
              <a:spcBef>
                <a:spcPts val="0"/>
              </a:spcBef>
              <a:spcAft>
                <a:spcPts val="0"/>
              </a:spcAft>
              <a:buClr>
                <a:schemeClr val="accent1"/>
              </a:buClr>
              <a:buSzPts val="1200"/>
              <a:buFont typeface="Raleway"/>
              <a:buChar char="○"/>
            </a:pPr>
            <a:r>
              <a:rPr lang="en" sz="1200">
                <a:solidFill>
                  <a:schemeClr val="accent1"/>
                </a:solidFill>
                <a:latin typeface="Raleway"/>
                <a:ea typeface="Raleway"/>
                <a:cs typeface="Raleway"/>
                <a:sym typeface="Raleway"/>
              </a:rPr>
              <a:t>Better Project planning &amp; tracking.</a:t>
            </a:r>
            <a:endParaRPr sz="1200">
              <a:solidFill>
                <a:schemeClr val="accent1"/>
              </a:solidFill>
              <a:latin typeface="Raleway"/>
              <a:ea typeface="Raleway"/>
              <a:cs typeface="Raleway"/>
              <a:sym typeface="Raleway"/>
            </a:endParaRPr>
          </a:p>
          <a:p>
            <a:pPr indent="-304800" lvl="1" marL="914400" rtl="0" algn="l">
              <a:lnSpc>
                <a:spcPct val="115000"/>
              </a:lnSpc>
              <a:spcBef>
                <a:spcPts val="0"/>
              </a:spcBef>
              <a:spcAft>
                <a:spcPts val="0"/>
              </a:spcAft>
              <a:buClr>
                <a:schemeClr val="accent1"/>
              </a:buClr>
              <a:buSzPts val="1200"/>
              <a:buFont typeface="Raleway"/>
              <a:buChar char="○"/>
            </a:pPr>
            <a:r>
              <a:rPr lang="en" sz="1200">
                <a:solidFill>
                  <a:schemeClr val="accent1"/>
                </a:solidFill>
                <a:latin typeface="Raleway"/>
                <a:ea typeface="Raleway"/>
                <a:cs typeface="Raleway"/>
                <a:sym typeface="Raleway"/>
              </a:rPr>
              <a:t>Burn-down charts, scrum artefacts display teams contributions.</a:t>
            </a:r>
            <a:endParaRPr sz="1200">
              <a:solidFill>
                <a:schemeClr val="accent1"/>
              </a:solidFill>
              <a:latin typeface="Raleway"/>
              <a:ea typeface="Raleway"/>
              <a:cs typeface="Raleway"/>
              <a:sym typeface="Raleway"/>
            </a:endParaRPr>
          </a:p>
          <a:p>
            <a:pPr indent="0" lvl="0" marL="0" rtl="0" algn="l">
              <a:spcBef>
                <a:spcPts val="160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3e413d25ed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3e413d25ed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Kevin &amp; Alice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It’s now time for another game - we’ll see how much you’ve learnt so far.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It’s a simple game - you have the opportunity to win points for your team!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will show you a statement on the screen and you have to tell us if its true or false!</a:t>
            </a:r>
            <a:endParaRPr/>
          </a:p>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4280cf8624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4280cf8624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False</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3caca006e8_0_8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3caca006e8_0_8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4280cf8624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4280cf8624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True</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4280cf8624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4280cf8624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True</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4280cf8624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4280cf8624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False</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4280cf8624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4280cf8624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False</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4280cf8624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4280cf8624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true</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4280cf8624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4280cf8624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False - agile means more conversartion and collaboration not more meetings</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4280cf8624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4280cf8624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False</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4280cf8624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4280cf8624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True</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4280cf8624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4280cf8624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False</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4280cf8624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4280cf8624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True and False - Scrum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3a567df58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3a567df58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Each speaker introduces themselves and says one line on while agile is important to them</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4280cf8624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4280cf8624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False</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4280cf8624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4280cf8624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True</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3ccdea41ad_4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3ccdea41ad_4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3caca006e8_0_8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3caca006e8_0_8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rgbClr val="434343"/>
                </a:solidFill>
                <a:latin typeface="Times New Roman"/>
                <a:ea typeface="Times New Roman"/>
                <a:cs typeface="Times New Roman"/>
                <a:sym typeface="Times New Roman"/>
              </a:rPr>
              <a:t>Alice</a:t>
            </a:r>
            <a:endParaRPr sz="1200">
              <a:solidFill>
                <a:srgbClr val="434343"/>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sz="1200">
              <a:solidFill>
                <a:srgbClr val="434343"/>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1200">
                <a:solidFill>
                  <a:srgbClr val="434343"/>
                </a:solidFill>
                <a:latin typeface="Times New Roman"/>
                <a:ea typeface="Times New Roman"/>
                <a:cs typeface="Times New Roman"/>
                <a:sym typeface="Times New Roman"/>
              </a:rPr>
              <a:t>There are 4 key values which underpin the Agile Manifesto. </a:t>
            </a:r>
            <a:endParaRPr sz="1200">
              <a:solidFill>
                <a:srgbClr val="434343"/>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sz="1200">
              <a:solidFill>
                <a:srgbClr val="434343"/>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rgbClr val="434343"/>
              </a:buClr>
              <a:buSzPts val="1200"/>
              <a:buFont typeface="Times New Roman"/>
              <a:buAutoNum type="arabicPeriod"/>
            </a:pPr>
            <a:r>
              <a:rPr lang="en" sz="1200">
                <a:solidFill>
                  <a:srgbClr val="434343"/>
                </a:solidFill>
                <a:latin typeface="Times New Roman"/>
                <a:ea typeface="Times New Roman"/>
                <a:cs typeface="Times New Roman"/>
                <a:sym typeface="Times New Roman"/>
              </a:rPr>
              <a:t>People deliver solution not process and tools.To provide this solutions both the product team and developers must work together daily throughout the project. It’s not that processes are not helpful. But ultimately if there is  a capability issue it will not be solved by implementing a checklist=klok</a:t>
            </a:r>
            <a:endParaRPr sz="1200">
              <a:solidFill>
                <a:srgbClr val="434343"/>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rgbClr val="434343"/>
              </a:buClr>
              <a:buSzPts val="1200"/>
              <a:buFont typeface="Times New Roman"/>
              <a:buAutoNum type="arabicPeriod"/>
            </a:pPr>
            <a:r>
              <a:rPr lang="en" sz="1200">
                <a:solidFill>
                  <a:srgbClr val="434343"/>
                </a:solidFill>
                <a:latin typeface="Times New Roman"/>
                <a:ea typeface="Times New Roman"/>
                <a:cs typeface="Times New Roman"/>
                <a:sym typeface="Times New Roman"/>
              </a:rPr>
              <a:t>Ol okloi09o9 h=-</a:t>
            </a:r>
            <a:endParaRPr sz="1200">
              <a:solidFill>
                <a:srgbClr val="434343"/>
              </a:solidFill>
              <a:latin typeface="Times New Roman"/>
              <a:ea typeface="Times New Roman"/>
              <a:cs typeface="Times New Roman"/>
              <a:sym typeface="Times New Roman"/>
            </a:endParaRPr>
          </a:p>
          <a:p>
            <a:pPr indent="0" lvl="0" marL="457200" rtl="0" algn="l">
              <a:lnSpc>
                <a:spcPct val="115000"/>
              </a:lnSpc>
              <a:spcBef>
                <a:spcPts val="0"/>
              </a:spcBef>
              <a:spcAft>
                <a:spcPts val="0"/>
              </a:spcAft>
              <a:buNone/>
            </a:pPr>
            <a:r>
              <a:t/>
            </a:r>
            <a:endParaRPr sz="1200">
              <a:solidFill>
                <a:srgbClr val="434343"/>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rgbClr val="434343"/>
              </a:buClr>
              <a:buSzPts val="1200"/>
              <a:buFont typeface="Times New Roman"/>
              <a:buAutoNum type="arabicPeriod"/>
            </a:pPr>
            <a:r>
              <a:rPr lang="en" sz="1200">
                <a:solidFill>
                  <a:srgbClr val="434343"/>
                </a:solidFill>
                <a:latin typeface="ABeeZee"/>
                <a:ea typeface="ABeeZee"/>
                <a:cs typeface="ABeeZee"/>
                <a:sym typeface="ABeeZee"/>
              </a:rPr>
              <a:t>Customers value more getting to experience the software than reading about the software. Getting a product into the customers hand creates an opportunity for learning  and making  adjustments.Working software is the primary measure of success.</a:t>
            </a:r>
            <a:endParaRPr sz="1200">
              <a:solidFill>
                <a:srgbClr val="434343"/>
              </a:solidFill>
              <a:latin typeface="ABeeZee"/>
              <a:ea typeface="ABeeZee"/>
              <a:cs typeface="ABeeZee"/>
              <a:sym typeface="ABeeZee"/>
            </a:endParaRPr>
          </a:p>
          <a:p>
            <a:pPr indent="0" lvl="0" marL="457200" rtl="0" algn="l">
              <a:lnSpc>
                <a:spcPct val="115000"/>
              </a:lnSpc>
              <a:spcBef>
                <a:spcPts val="0"/>
              </a:spcBef>
              <a:spcAft>
                <a:spcPts val="0"/>
              </a:spcAft>
              <a:buNone/>
            </a:pPr>
            <a:r>
              <a:t/>
            </a:r>
            <a:endParaRPr sz="1200">
              <a:solidFill>
                <a:srgbClr val="434343"/>
              </a:solidFill>
              <a:latin typeface="ABeeZee"/>
              <a:ea typeface="ABeeZee"/>
              <a:cs typeface="ABeeZee"/>
              <a:sym typeface="ABeeZee"/>
            </a:endParaRPr>
          </a:p>
          <a:p>
            <a:pPr indent="-304800" lvl="0" marL="457200" rtl="0" algn="l">
              <a:lnSpc>
                <a:spcPct val="115000"/>
              </a:lnSpc>
              <a:spcBef>
                <a:spcPts val="0"/>
              </a:spcBef>
              <a:spcAft>
                <a:spcPts val="0"/>
              </a:spcAft>
              <a:buClr>
                <a:srgbClr val="434343"/>
              </a:buClr>
              <a:buSzPts val="1200"/>
              <a:buFont typeface="Times New Roman"/>
              <a:buAutoNum type="arabicPeriod"/>
            </a:pPr>
            <a:r>
              <a:rPr lang="en" sz="1200">
                <a:solidFill>
                  <a:srgbClr val="333333"/>
                </a:solidFill>
                <a:highlight>
                  <a:schemeClr val="lt1"/>
                </a:highlight>
                <a:latin typeface="ABeeZee"/>
                <a:ea typeface="ABeeZee"/>
                <a:cs typeface="ABeeZee"/>
                <a:sym typeface="ABeeZee"/>
              </a:rPr>
              <a:t>Customers, stakeholders and team members collaborate with each other to find the best way to build and deliver the software. This is not about working in isolation or according to a previously defined written contract. </a:t>
            </a:r>
            <a:endParaRPr sz="1200">
              <a:solidFill>
                <a:srgbClr val="333333"/>
              </a:solidFill>
              <a:highlight>
                <a:schemeClr val="lt1"/>
              </a:highlight>
              <a:latin typeface="ABeeZee"/>
              <a:ea typeface="ABeeZee"/>
              <a:cs typeface="ABeeZee"/>
              <a:sym typeface="ABeeZee"/>
            </a:endParaRPr>
          </a:p>
          <a:p>
            <a:pPr indent="0" lvl="0" marL="0" rtl="0" algn="l">
              <a:lnSpc>
                <a:spcPct val="115000"/>
              </a:lnSpc>
              <a:spcBef>
                <a:spcPts val="0"/>
              </a:spcBef>
              <a:spcAft>
                <a:spcPts val="0"/>
              </a:spcAft>
              <a:buNone/>
            </a:pPr>
            <a:r>
              <a:t/>
            </a:r>
            <a:endParaRPr sz="1200">
              <a:solidFill>
                <a:srgbClr val="333333"/>
              </a:solidFill>
              <a:highlight>
                <a:schemeClr val="lt1"/>
              </a:highlight>
              <a:latin typeface="ABeeZee"/>
              <a:ea typeface="ABeeZee"/>
              <a:cs typeface="ABeeZee"/>
              <a:sym typeface="ABeeZee"/>
            </a:endParaRPr>
          </a:p>
          <a:p>
            <a:pPr indent="0" lvl="0" marL="0" rtl="0" algn="l">
              <a:lnSpc>
                <a:spcPct val="115000"/>
              </a:lnSpc>
              <a:spcBef>
                <a:spcPts val="0"/>
              </a:spcBef>
              <a:spcAft>
                <a:spcPts val="0"/>
              </a:spcAft>
              <a:buNone/>
            </a:pPr>
            <a:r>
              <a:rPr lang="en" sz="1200">
                <a:solidFill>
                  <a:srgbClr val="333333"/>
                </a:solidFill>
                <a:highlight>
                  <a:schemeClr val="lt1"/>
                </a:highlight>
                <a:latin typeface="ABeeZee"/>
                <a:ea typeface="ABeeZee"/>
                <a:cs typeface="ABeeZee"/>
                <a:sym typeface="ABeeZee"/>
              </a:rPr>
              <a:t>4. In our technology is moving fast. It’s not possible for companies to remain stagnant and survive. Therefore in order to keep up with changing customer needs we need to be able to change direction if required. </a:t>
            </a:r>
            <a:endParaRPr sz="1200">
              <a:solidFill>
                <a:srgbClr val="333333"/>
              </a:solidFill>
              <a:highlight>
                <a:schemeClr val="lt1"/>
              </a:highlight>
              <a:latin typeface="ABeeZee"/>
              <a:ea typeface="ABeeZee"/>
              <a:cs typeface="ABeeZee"/>
              <a:sym typeface="ABeeZee"/>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41068e64ab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41068e64ab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Grace’s section</a:t>
            </a:r>
            <a:endParaRPr/>
          </a:p>
          <a:p>
            <a:pPr indent="0" lvl="0" marL="0" rtl="0" algn="l">
              <a:spcBef>
                <a:spcPts val="0"/>
              </a:spcBef>
              <a:spcAft>
                <a:spcPts val="0"/>
              </a:spcAft>
              <a:buNone/>
            </a:pPr>
            <a:r>
              <a:rPr lang="en"/>
              <a:t>Principles behind the Agile Manifesto</a:t>
            </a:r>
            <a:endParaRPr/>
          </a:p>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4107b84557_1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4107b84557_1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4107b84557_1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4107b84557_1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4107b84557_1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4107b84557_1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4107b84557_1_2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4107b84557_1_2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Alice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Is everyone ready? Any questions? Ok…. let’s go! Press play on video clock</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https://www.agileconnection.com/article/multitasking-evil</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3f519d224b_2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3f519d224b_2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Alice</a:t>
            </a:r>
            <a:endParaRPr/>
          </a:p>
          <a:p>
            <a:pPr indent="0" lvl="0" marL="0" rtl="0" algn="l">
              <a:spcBef>
                <a:spcPts val="0"/>
              </a:spcBef>
              <a:spcAft>
                <a:spcPts val="0"/>
              </a:spcAft>
              <a:buNone/>
            </a:pPr>
            <a:r>
              <a:t/>
            </a:r>
            <a:endParaRPr/>
          </a:p>
          <a:p>
            <a:pPr indent="-304800" lvl="0" marL="457200" rtl="0" algn="just">
              <a:lnSpc>
                <a:spcPct val="150000"/>
              </a:lnSpc>
              <a:spcBef>
                <a:spcPts val="0"/>
              </a:spcBef>
              <a:spcAft>
                <a:spcPts val="0"/>
              </a:spcAft>
              <a:buClr>
                <a:srgbClr val="444444"/>
              </a:buClr>
              <a:buSzPts val="1200"/>
              <a:buFont typeface="Raleway"/>
              <a:buChar char="●"/>
            </a:pPr>
            <a:r>
              <a:rPr b="1" lang="en" sz="1200">
                <a:solidFill>
                  <a:srgbClr val="444444"/>
                </a:solidFill>
                <a:latin typeface="Raleway"/>
                <a:ea typeface="Raleway"/>
                <a:cs typeface="Raleway"/>
                <a:sym typeface="Raleway"/>
              </a:rPr>
              <a:t>To end the game you can share the following: </a:t>
            </a:r>
            <a:r>
              <a:rPr lang="en" sz="1200">
                <a:solidFill>
                  <a:srgbClr val="444444"/>
                </a:solidFill>
                <a:latin typeface="Raleway"/>
                <a:ea typeface="Raleway"/>
                <a:cs typeface="Raleway"/>
                <a:sym typeface="Raleway"/>
              </a:rPr>
              <a:t>One of the key reasons why the agile approaches work is that they allow people and teams to "single task." That is, agile forces us to focus on doing just one smallish thing at a time. Iterations limit the amount of features a team can start, and most teams quickly discover that it is far easier to have each person working on one task at a time. Well-run maintenance teams tend to work on just a few small tasks at one time. Working in small batches is the key innovation of lean manufacturing and lean and kanban software teams. It's a lot easier to get one smallish thing right at a time than it is to get one large thing right or many small things right.</a:t>
            </a:r>
            <a:endParaRPr sz="1200">
              <a:solidFill>
                <a:srgbClr val="444444"/>
              </a:solidFill>
              <a:latin typeface="Raleway"/>
              <a:ea typeface="Raleway"/>
              <a:cs typeface="Raleway"/>
              <a:sym typeface="Raleway"/>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https://www.agileconnection.com/article/multitasking-evil</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3caca006e8_0_8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3caca006e8_0_8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But don’t worry, we’ve planned for breaks </a:t>
            </a:r>
            <a:endParaRPr/>
          </a:p>
          <a:p>
            <a:pPr indent="0" lvl="0" marL="0" rtl="0" algn="l">
              <a:spcBef>
                <a:spcPts val="0"/>
              </a:spcBef>
              <a:spcAft>
                <a:spcPts val="0"/>
              </a:spcAft>
              <a:buNone/>
            </a:pPr>
            <a:r>
              <a:rPr lang="en"/>
              <a:t>Grab a tea or coffee @ 10.45</a:t>
            </a:r>
            <a:endParaRPr/>
          </a:p>
          <a:p>
            <a:pPr indent="0" lvl="0" marL="0" rtl="0" algn="l">
              <a:spcBef>
                <a:spcPts val="0"/>
              </a:spcBef>
              <a:spcAft>
                <a:spcPts val="0"/>
              </a:spcAft>
              <a:buNone/>
            </a:pPr>
            <a:r>
              <a:rPr lang="en"/>
              <a:t>Lunch has been ordered for 1 - 2pm - we’ve catered for carnivores and herbivores accordinly!</a:t>
            </a:r>
            <a:endParaRPr/>
          </a:p>
          <a:p>
            <a:pPr indent="0" lvl="0" marL="0" rtl="0" algn="l">
              <a:spcBef>
                <a:spcPts val="0"/>
              </a:spcBef>
              <a:spcAft>
                <a:spcPts val="0"/>
              </a:spcAft>
              <a:buNone/>
            </a:pPr>
            <a:r>
              <a:rPr lang="en"/>
              <a:t>And we’ll have another short break around 3.45pm</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4107b84557_1_2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4107b84557_1_2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4107b84557_1_2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4107b84557_1_2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4107b84557_1_2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4107b84557_1_2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4107b84557_1_2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4107b84557_1_2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3e413d25ed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3e413d25ed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Alice &amp; Kevin</a:t>
            </a:r>
            <a:endParaRPr/>
          </a:p>
          <a:p>
            <a:pPr indent="-301625" lvl="0" marL="749300" rtl="0" algn="l">
              <a:lnSpc>
                <a:spcPct val="115000"/>
              </a:lnSpc>
              <a:spcBef>
                <a:spcPts val="1500"/>
              </a:spcBef>
              <a:spcAft>
                <a:spcPts val="0"/>
              </a:spcAft>
              <a:buClr>
                <a:srgbClr val="3A3A3A"/>
              </a:buClr>
              <a:buSzPts val="1150"/>
              <a:buFont typeface="Montserrat"/>
              <a:buAutoNum type="arabicPeriod"/>
            </a:pPr>
            <a:r>
              <a:rPr b="1" lang="en" sz="1150">
                <a:solidFill>
                  <a:srgbClr val="3A3A3A"/>
                </a:solidFill>
                <a:highlight>
                  <a:srgbClr val="FFFFFF"/>
                </a:highlight>
                <a:latin typeface="Montserrat"/>
                <a:ea typeface="Montserrat"/>
                <a:cs typeface="Montserrat"/>
                <a:sym typeface="Montserrat"/>
              </a:rPr>
              <a:t>Prep work:</a:t>
            </a:r>
            <a:r>
              <a:rPr lang="en" sz="1150">
                <a:solidFill>
                  <a:srgbClr val="3A3A3A"/>
                </a:solidFill>
                <a:highlight>
                  <a:srgbClr val="FFFFFF"/>
                </a:highlight>
                <a:latin typeface="Montserrat"/>
                <a:ea typeface="Montserrat"/>
                <a:cs typeface="Montserrat"/>
                <a:sym typeface="Montserrat"/>
              </a:rPr>
              <a:t> On two separate flipcharts, draw a few variably complex abstract pictures (I do three or four pictures each), and assign them some value points that roughly align with their complexity.  Normally I make these points add up to a total of 100 on each sheet, just for simplicity.</a:t>
            </a:r>
            <a:endParaRPr sz="1150">
              <a:solidFill>
                <a:srgbClr val="3A3A3A"/>
              </a:solidFill>
              <a:highlight>
                <a:srgbClr val="FFFFFF"/>
              </a:highlight>
              <a:latin typeface="Montserrat"/>
              <a:ea typeface="Montserrat"/>
              <a:cs typeface="Montserrat"/>
              <a:sym typeface="Montserrat"/>
            </a:endParaRPr>
          </a:p>
          <a:p>
            <a:pPr indent="-301625" lvl="0" marL="749300" rtl="0" algn="l">
              <a:lnSpc>
                <a:spcPct val="115000"/>
              </a:lnSpc>
              <a:spcBef>
                <a:spcPts val="0"/>
              </a:spcBef>
              <a:spcAft>
                <a:spcPts val="0"/>
              </a:spcAft>
              <a:buClr>
                <a:srgbClr val="3A3A3A"/>
              </a:buClr>
              <a:buSzPts val="1150"/>
              <a:buFont typeface="Montserrat"/>
              <a:buAutoNum type="arabicPeriod"/>
            </a:pPr>
            <a:r>
              <a:rPr b="1" lang="en" sz="1150">
                <a:solidFill>
                  <a:srgbClr val="3A3A3A"/>
                </a:solidFill>
                <a:highlight>
                  <a:srgbClr val="FFFFFF"/>
                </a:highlight>
                <a:latin typeface="Montserrat"/>
                <a:ea typeface="Montserrat"/>
                <a:cs typeface="Montserrat"/>
                <a:sym typeface="Montserrat"/>
              </a:rPr>
              <a:t>Round One:</a:t>
            </a:r>
            <a:endParaRPr b="1" sz="1150">
              <a:solidFill>
                <a:srgbClr val="3A3A3A"/>
              </a:solidFill>
              <a:highlight>
                <a:srgbClr val="FFFFFF"/>
              </a:highlight>
              <a:latin typeface="Montserrat"/>
              <a:ea typeface="Montserrat"/>
              <a:cs typeface="Montserrat"/>
              <a:sym typeface="Montserrat"/>
            </a:endParaRPr>
          </a:p>
          <a:p>
            <a:pPr indent="-301625" lvl="1" marL="1498600" rtl="0" algn="l">
              <a:lnSpc>
                <a:spcPct val="115000"/>
              </a:lnSpc>
              <a:spcBef>
                <a:spcPts val="0"/>
              </a:spcBef>
              <a:spcAft>
                <a:spcPts val="0"/>
              </a:spcAft>
              <a:buClr>
                <a:srgbClr val="3A3A3A"/>
              </a:buClr>
              <a:buSzPts val="1150"/>
              <a:buFont typeface="Montserrat"/>
              <a:buAutoNum type="arabicPeriod"/>
            </a:pPr>
            <a:r>
              <a:rPr lang="en" sz="1150">
                <a:solidFill>
                  <a:srgbClr val="3A3A3A"/>
                </a:solidFill>
                <a:highlight>
                  <a:srgbClr val="FFFFFF"/>
                </a:highlight>
                <a:latin typeface="Montserrat"/>
                <a:ea typeface="Montserrat"/>
                <a:cs typeface="Montserrat"/>
                <a:sym typeface="Montserrat"/>
              </a:rPr>
              <a:t>Split the class into Customer teams and Delivery teams (I typically do this by table).</a:t>
            </a:r>
            <a:endParaRPr sz="1150">
              <a:solidFill>
                <a:srgbClr val="3A3A3A"/>
              </a:solidFill>
              <a:highlight>
                <a:srgbClr val="FFFFFF"/>
              </a:highlight>
              <a:latin typeface="Montserrat"/>
              <a:ea typeface="Montserrat"/>
              <a:cs typeface="Montserrat"/>
              <a:sym typeface="Montserrat"/>
            </a:endParaRPr>
          </a:p>
          <a:p>
            <a:pPr indent="-301625" lvl="1" marL="1498600" rtl="0" algn="l">
              <a:lnSpc>
                <a:spcPct val="115000"/>
              </a:lnSpc>
              <a:spcBef>
                <a:spcPts val="0"/>
              </a:spcBef>
              <a:spcAft>
                <a:spcPts val="0"/>
              </a:spcAft>
              <a:buClr>
                <a:srgbClr val="3A3A3A"/>
              </a:buClr>
              <a:buSzPts val="1150"/>
              <a:buFont typeface="Montserrat"/>
              <a:buAutoNum type="arabicPeriod"/>
            </a:pPr>
            <a:r>
              <a:rPr lang="en" sz="1150">
                <a:solidFill>
                  <a:srgbClr val="3A3A3A"/>
                </a:solidFill>
                <a:highlight>
                  <a:srgbClr val="FFFFFF"/>
                </a:highlight>
                <a:latin typeface="Montserrat"/>
                <a:ea typeface="Montserrat"/>
                <a:cs typeface="Montserrat"/>
                <a:sym typeface="Montserrat"/>
              </a:rPr>
              <a:t>Place one flipchart so that only the Customer teams can see it.</a:t>
            </a:r>
            <a:endParaRPr sz="1150">
              <a:solidFill>
                <a:srgbClr val="3A3A3A"/>
              </a:solidFill>
              <a:highlight>
                <a:srgbClr val="FFFFFF"/>
              </a:highlight>
              <a:latin typeface="Montserrat"/>
              <a:ea typeface="Montserrat"/>
              <a:cs typeface="Montserrat"/>
              <a:sym typeface="Montserrat"/>
            </a:endParaRPr>
          </a:p>
          <a:p>
            <a:pPr indent="-301625" lvl="1" marL="1498600" rtl="0" algn="l">
              <a:lnSpc>
                <a:spcPct val="115000"/>
              </a:lnSpc>
              <a:spcBef>
                <a:spcPts val="0"/>
              </a:spcBef>
              <a:spcAft>
                <a:spcPts val="0"/>
              </a:spcAft>
              <a:buClr>
                <a:srgbClr val="3A3A3A"/>
              </a:buClr>
              <a:buSzPts val="1150"/>
              <a:buFont typeface="Montserrat"/>
              <a:buAutoNum type="arabicPeriod"/>
            </a:pPr>
            <a:r>
              <a:rPr lang="en" sz="1150">
                <a:solidFill>
                  <a:srgbClr val="3A3A3A"/>
                </a:solidFill>
                <a:highlight>
                  <a:srgbClr val="FFFFFF"/>
                </a:highlight>
                <a:latin typeface="Montserrat"/>
                <a:ea typeface="Montserrat"/>
                <a:cs typeface="Montserrat"/>
                <a:sym typeface="Montserrat"/>
              </a:rPr>
              <a:t>Give the Customers </a:t>
            </a:r>
            <a:r>
              <a:rPr b="1" lang="en" sz="1150">
                <a:solidFill>
                  <a:srgbClr val="3A3A3A"/>
                </a:solidFill>
                <a:highlight>
                  <a:srgbClr val="FFFFFF"/>
                </a:highlight>
                <a:latin typeface="Montserrat"/>
                <a:ea typeface="Montserrat"/>
                <a:cs typeface="Montserrat"/>
                <a:sym typeface="Montserrat"/>
              </a:rPr>
              <a:t>8 minutes</a:t>
            </a:r>
            <a:r>
              <a:rPr lang="en" sz="1150">
                <a:solidFill>
                  <a:srgbClr val="3A3A3A"/>
                </a:solidFill>
                <a:highlight>
                  <a:srgbClr val="FFFFFF"/>
                </a:highlight>
                <a:latin typeface="Montserrat"/>
                <a:ea typeface="Montserrat"/>
                <a:cs typeface="Montserrat"/>
                <a:sym typeface="Montserrat"/>
              </a:rPr>
              <a:t> to describe the pictures using </a:t>
            </a:r>
            <a:r>
              <a:rPr b="1" lang="en" sz="1150">
                <a:solidFill>
                  <a:srgbClr val="3A3A3A"/>
                </a:solidFill>
                <a:highlight>
                  <a:srgbClr val="FFFFFF"/>
                </a:highlight>
                <a:latin typeface="Montserrat"/>
                <a:ea typeface="Montserrat"/>
                <a:cs typeface="Montserrat"/>
                <a:sym typeface="Montserrat"/>
              </a:rPr>
              <a:t>written words alone</a:t>
            </a:r>
            <a:r>
              <a:rPr lang="en" sz="1150">
                <a:solidFill>
                  <a:srgbClr val="3A3A3A"/>
                </a:solidFill>
                <a:highlight>
                  <a:srgbClr val="FFFFFF"/>
                </a:highlight>
                <a:latin typeface="Montserrat"/>
                <a:ea typeface="Montserrat"/>
                <a:cs typeface="Montserrat"/>
                <a:sym typeface="Montserrat"/>
              </a:rPr>
              <a:t>, which they must </a:t>
            </a:r>
            <a:r>
              <a:rPr b="1" lang="en" sz="1150">
                <a:solidFill>
                  <a:srgbClr val="3A3A3A"/>
                </a:solidFill>
                <a:highlight>
                  <a:srgbClr val="FFFFFF"/>
                </a:highlight>
                <a:latin typeface="Montserrat"/>
                <a:ea typeface="Montserrat"/>
                <a:cs typeface="Montserrat"/>
                <a:sym typeface="Montserrat"/>
              </a:rPr>
              <a:t>place on Sticky notes</a:t>
            </a:r>
            <a:r>
              <a:rPr lang="en" sz="1150">
                <a:solidFill>
                  <a:srgbClr val="3A3A3A"/>
                </a:solidFill>
                <a:highlight>
                  <a:srgbClr val="FFFFFF"/>
                </a:highlight>
                <a:latin typeface="Montserrat"/>
                <a:ea typeface="Montserrat"/>
                <a:cs typeface="Montserrat"/>
                <a:sym typeface="Montserrat"/>
              </a:rPr>
              <a:t> and then </a:t>
            </a:r>
            <a:r>
              <a:rPr b="1" lang="en" sz="1150">
                <a:solidFill>
                  <a:srgbClr val="3A3A3A"/>
                </a:solidFill>
                <a:highlight>
                  <a:srgbClr val="FFFFFF"/>
                </a:highlight>
                <a:latin typeface="Montserrat"/>
                <a:ea typeface="Montserrat"/>
                <a:cs typeface="Montserrat"/>
                <a:sym typeface="Montserrat"/>
              </a:rPr>
              <a:t>give to the instructor to run over to their Delivery teams</a:t>
            </a:r>
            <a:r>
              <a:rPr lang="en" sz="1150">
                <a:solidFill>
                  <a:srgbClr val="3A3A3A"/>
                </a:solidFill>
                <a:highlight>
                  <a:srgbClr val="FFFFFF"/>
                </a:highlight>
                <a:latin typeface="Montserrat"/>
                <a:ea typeface="Montserrat"/>
                <a:cs typeface="Montserrat"/>
                <a:sym typeface="Montserrat"/>
              </a:rPr>
              <a:t>.</a:t>
            </a:r>
            <a:endParaRPr sz="1150">
              <a:solidFill>
                <a:srgbClr val="3A3A3A"/>
              </a:solidFill>
              <a:highlight>
                <a:srgbClr val="FFFFFF"/>
              </a:highlight>
              <a:latin typeface="Montserrat"/>
              <a:ea typeface="Montserrat"/>
              <a:cs typeface="Montserrat"/>
              <a:sym typeface="Montserrat"/>
            </a:endParaRPr>
          </a:p>
          <a:p>
            <a:pPr indent="-301625" lvl="1" marL="1498600" rtl="0" algn="l">
              <a:lnSpc>
                <a:spcPct val="115000"/>
              </a:lnSpc>
              <a:spcBef>
                <a:spcPts val="0"/>
              </a:spcBef>
              <a:spcAft>
                <a:spcPts val="0"/>
              </a:spcAft>
              <a:buClr>
                <a:srgbClr val="3A3A3A"/>
              </a:buClr>
              <a:buSzPts val="1150"/>
              <a:buFont typeface="Montserrat"/>
              <a:buAutoNum type="arabicPeriod"/>
            </a:pPr>
            <a:r>
              <a:rPr lang="en" sz="1150">
                <a:solidFill>
                  <a:srgbClr val="3A3A3A"/>
                </a:solidFill>
                <a:highlight>
                  <a:srgbClr val="FFFFFF"/>
                </a:highlight>
                <a:latin typeface="Montserrat"/>
                <a:ea typeface="Montserrat"/>
                <a:cs typeface="Montserrat"/>
                <a:sym typeface="Montserrat"/>
              </a:rPr>
              <a:t>Debrief: How did that feel?</a:t>
            </a:r>
            <a:endParaRPr sz="1150">
              <a:solidFill>
                <a:srgbClr val="3A3A3A"/>
              </a:solidFill>
              <a:highlight>
                <a:srgbClr val="FFFFFF"/>
              </a:highlight>
              <a:latin typeface="Montserrat"/>
              <a:ea typeface="Montserrat"/>
              <a:cs typeface="Montserrat"/>
              <a:sym typeface="Montserrat"/>
            </a:endParaRPr>
          </a:p>
          <a:p>
            <a:pPr indent="-301625" lvl="0" marL="749300" rtl="0" algn="l">
              <a:lnSpc>
                <a:spcPct val="115000"/>
              </a:lnSpc>
              <a:spcBef>
                <a:spcPts val="0"/>
              </a:spcBef>
              <a:spcAft>
                <a:spcPts val="0"/>
              </a:spcAft>
              <a:buClr>
                <a:srgbClr val="3A3A3A"/>
              </a:buClr>
              <a:buSzPts val="1150"/>
              <a:buFont typeface="Montserrat"/>
              <a:buAutoNum type="arabicPeriod"/>
            </a:pPr>
            <a:r>
              <a:rPr b="1" lang="en" sz="1150">
                <a:solidFill>
                  <a:srgbClr val="3A3A3A"/>
                </a:solidFill>
                <a:highlight>
                  <a:srgbClr val="FFFFFF"/>
                </a:highlight>
                <a:latin typeface="Montserrat"/>
                <a:ea typeface="Montserrat"/>
                <a:cs typeface="Montserrat"/>
                <a:sym typeface="Montserrat"/>
              </a:rPr>
              <a:t>Round Two:</a:t>
            </a:r>
            <a:endParaRPr b="1" sz="1150">
              <a:solidFill>
                <a:srgbClr val="3A3A3A"/>
              </a:solidFill>
              <a:highlight>
                <a:srgbClr val="FFFFFF"/>
              </a:highlight>
              <a:latin typeface="Montserrat"/>
              <a:ea typeface="Montserrat"/>
              <a:cs typeface="Montserrat"/>
              <a:sym typeface="Montserrat"/>
            </a:endParaRPr>
          </a:p>
          <a:p>
            <a:pPr indent="-301625" lvl="1" marL="1498600" rtl="0" algn="l">
              <a:lnSpc>
                <a:spcPct val="115000"/>
              </a:lnSpc>
              <a:spcBef>
                <a:spcPts val="0"/>
              </a:spcBef>
              <a:spcAft>
                <a:spcPts val="0"/>
              </a:spcAft>
              <a:buClr>
                <a:srgbClr val="3A3A3A"/>
              </a:buClr>
              <a:buSzPts val="1150"/>
              <a:buFont typeface="Montserrat"/>
              <a:buAutoNum type="arabicPeriod"/>
            </a:pPr>
            <a:r>
              <a:rPr lang="en" sz="1150">
                <a:solidFill>
                  <a:srgbClr val="3A3A3A"/>
                </a:solidFill>
                <a:highlight>
                  <a:srgbClr val="FFFFFF"/>
                </a:highlight>
                <a:latin typeface="Montserrat"/>
                <a:ea typeface="Montserrat"/>
                <a:cs typeface="Montserrat"/>
                <a:sym typeface="Montserrat"/>
              </a:rPr>
              <a:t>Every student that was on a Delivery team is now a Customer, and vice versa.</a:t>
            </a:r>
            <a:endParaRPr sz="1150">
              <a:solidFill>
                <a:srgbClr val="3A3A3A"/>
              </a:solidFill>
              <a:highlight>
                <a:srgbClr val="FFFFFF"/>
              </a:highlight>
              <a:latin typeface="Montserrat"/>
              <a:ea typeface="Montserrat"/>
              <a:cs typeface="Montserrat"/>
              <a:sym typeface="Montserrat"/>
            </a:endParaRPr>
          </a:p>
          <a:p>
            <a:pPr indent="-301625" lvl="1" marL="1498600" rtl="0" algn="l">
              <a:lnSpc>
                <a:spcPct val="115000"/>
              </a:lnSpc>
              <a:spcBef>
                <a:spcPts val="0"/>
              </a:spcBef>
              <a:spcAft>
                <a:spcPts val="0"/>
              </a:spcAft>
              <a:buClr>
                <a:srgbClr val="3A3A3A"/>
              </a:buClr>
              <a:buSzPts val="1150"/>
              <a:buFont typeface="Montserrat"/>
              <a:buAutoNum type="arabicPeriod"/>
            </a:pPr>
            <a:r>
              <a:rPr lang="en" sz="1150">
                <a:solidFill>
                  <a:srgbClr val="3A3A3A"/>
                </a:solidFill>
                <a:highlight>
                  <a:srgbClr val="FFFFFF"/>
                </a:highlight>
                <a:latin typeface="Montserrat"/>
                <a:ea typeface="Montserrat"/>
                <a:cs typeface="Montserrat"/>
                <a:sym typeface="Montserrat"/>
              </a:rPr>
              <a:t>Have the Customers bring their phones and take pictures of the other flipchart.</a:t>
            </a:r>
            <a:endParaRPr sz="1150">
              <a:solidFill>
                <a:srgbClr val="3A3A3A"/>
              </a:solidFill>
              <a:highlight>
                <a:srgbClr val="FFFFFF"/>
              </a:highlight>
              <a:latin typeface="Montserrat"/>
              <a:ea typeface="Montserrat"/>
              <a:cs typeface="Montserrat"/>
              <a:sym typeface="Montserrat"/>
            </a:endParaRPr>
          </a:p>
          <a:p>
            <a:pPr indent="-301625" lvl="1" marL="1498600" rtl="0" algn="l">
              <a:lnSpc>
                <a:spcPct val="115000"/>
              </a:lnSpc>
              <a:spcBef>
                <a:spcPts val="0"/>
              </a:spcBef>
              <a:spcAft>
                <a:spcPts val="0"/>
              </a:spcAft>
              <a:buClr>
                <a:srgbClr val="3A3A3A"/>
              </a:buClr>
              <a:buSzPts val="1150"/>
              <a:buFont typeface="Montserrat"/>
              <a:buAutoNum type="arabicPeriod"/>
            </a:pPr>
            <a:r>
              <a:rPr lang="en" sz="1150">
                <a:solidFill>
                  <a:srgbClr val="3A3A3A"/>
                </a:solidFill>
                <a:highlight>
                  <a:srgbClr val="FFFFFF"/>
                </a:highlight>
                <a:latin typeface="Montserrat"/>
                <a:ea typeface="Montserrat"/>
                <a:cs typeface="Montserrat"/>
                <a:sym typeface="Montserrat"/>
              </a:rPr>
              <a:t>Have Customers pair up with Developers once they have the pictures in hand, and stand over their shoulders.</a:t>
            </a:r>
            <a:endParaRPr sz="1150">
              <a:solidFill>
                <a:srgbClr val="3A3A3A"/>
              </a:solidFill>
              <a:highlight>
                <a:srgbClr val="FFFFFF"/>
              </a:highlight>
              <a:latin typeface="Montserrat"/>
              <a:ea typeface="Montserrat"/>
              <a:cs typeface="Montserrat"/>
              <a:sym typeface="Montserrat"/>
            </a:endParaRPr>
          </a:p>
          <a:p>
            <a:pPr indent="-301625" lvl="1" marL="1498600" rtl="0" algn="l">
              <a:lnSpc>
                <a:spcPct val="115000"/>
              </a:lnSpc>
              <a:spcBef>
                <a:spcPts val="0"/>
              </a:spcBef>
              <a:spcAft>
                <a:spcPts val="0"/>
              </a:spcAft>
              <a:buClr>
                <a:srgbClr val="3A3A3A"/>
              </a:buClr>
              <a:buSzPts val="1150"/>
              <a:buFont typeface="Montserrat"/>
              <a:buAutoNum type="arabicPeriod"/>
            </a:pPr>
            <a:r>
              <a:rPr lang="en" sz="1150">
                <a:solidFill>
                  <a:srgbClr val="3A3A3A"/>
                </a:solidFill>
                <a:highlight>
                  <a:srgbClr val="FFFFFF"/>
                </a:highlight>
                <a:latin typeface="Montserrat"/>
                <a:ea typeface="Montserrat"/>
                <a:cs typeface="Montserrat"/>
                <a:sym typeface="Montserrat"/>
              </a:rPr>
              <a:t>Give the Customers </a:t>
            </a:r>
            <a:r>
              <a:rPr b="1" lang="en" sz="1150">
                <a:solidFill>
                  <a:srgbClr val="3A3A3A"/>
                </a:solidFill>
                <a:highlight>
                  <a:srgbClr val="FFFFFF"/>
                </a:highlight>
                <a:latin typeface="Montserrat"/>
                <a:ea typeface="Montserrat"/>
                <a:cs typeface="Montserrat"/>
                <a:sym typeface="Montserrat"/>
              </a:rPr>
              <a:t>8 minutes to describe the pictures verbally</a:t>
            </a:r>
            <a:r>
              <a:rPr lang="en" sz="1150">
                <a:solidFill>
                  <a:srgbClr val="3A3A3A"/>
                </a:solidFill>
                <a:highlight>
                  <a:srgbClr val="FFFFFF"/>
                </a:highlight>
                <a:latin typeface="Montserrat"/>
                <a:ea typeface="Montserrat"/>
                <a:cs typeface="Montserrat"/>
                <a:sym typeface="Montserrat"/>
              </a:rPr>
              <a:t>, while their Developers draw.</a:t>
            </a:r>
            <a:endParaRPr sz="1150">
              <a:solidFill>
                <a:srgbClr val="3A3A3A"/>
              </a:solidFill>
              <a:highlight>
                <a:srgbClr val="FFFFFF"/>
              </a:highlight>
              <a:latin typeface="Montserrat"/>
              <a:ea typeface="Montserrat"/>
              <a:cs typeface="Montserrat"/>
              <a:sym typeface="Montserrat"/>
            </a:endParaRPr>
          </a:p>
          <a:p>
            <a:pPr indent="0" lvl="0" marL="0" rtl="0" algn="l">
              <a:lnSpc>
                <a:spcPct val="115000"/>
              </a:lnSpc>
              <a:spcBef>
                <a:spcPts val="6800"/>
              </a:spcBef>
              <a:spcAft>
                <a:spcPts val="0"/>
              </a:spcAft>
              <a:buNone/>
            </a:pPr>
            <a:r>
              <a:rPr b="1" lang="en" sz="1150">
                <a:solidFill>
                  <a:srgbClr val="3A3A3A"/>
                </a:solidFill>
                <a:highlight>
                  <a:srgbClr val="FFFFFF"/>
                </a:highlight>
                <a:latin typeface="Montserrat"/>
                <a:ea typeface="Montserrat"/>
                <a:cs typeface="Montserrat"/>
                <a:sym typeface="Montserrat"/>
              </a:rPr>
              <a:t>Debrief is largely around the following points:</a:t>
            </a:r>
            <a:endParaRPr b="1" sz="1150">
              <a:solidFill>
                <a:srgbClr val="3A3A3A"/>
              </a:solidFill>
              <a:highlight>
                <a:srgbClr val="FFFFFF"/>
              </a:highlight>
              <a:latin typeface="Montserrat"/>
              <a:ea typeface="Montserrat"/>
              <a:cs typeface="Montserrat"/>
              <a:sym typeface="Montserrat"/>
            </a:endParaRPr>
          </a:p>
          <a:p>
            <a:pPr indent="-301625" lvl="0" marL="749300" rtl="0" algn="l">
              <a:lnSpc>
                <a:spcPct val="115000"/>
              </a:lnSpc>
              <a:spcBef>
                <a:spcPts val="5300"/>
              </a:spcBef>
              <a:spcAft>
                <a:spcPts val="0"/>
              </a:spcAft>
              <a:buClr>
                <a:srgbClr val="3A3A3A"/>
              </a:buClr>
              <a:buSzPts val="1150"/>
              <a:buFont typeface="Montserrat"/>
              <a:buChar char="●"/>
            </a:pPr>
            <a:r>
              <a:rPr lang="en" sz="1150">
                <a:solidFill>
                  <a:srgbClr val="3A3A3A"/>
                </a:solidFill>
                <a:highlight>
                  <a:srgbClr val="FFFFFF"/>
                </a:highlight>
                <a:latin typeface="Montserrat"/>
                <a:ea typeface="Montserrat"/>
                <a:cs typeface="Montserrat"/>
                <a:sym typeface="Montserrat"/>
              </a:rPr>
              <a:t>Tight, direct feedback loops are critical to joint understanding</a:t>
            </a:r>
            <a:endParaRPr sz="1150">
              <a:solidFill>
                <a:srgbClr val="3A3A3A"/>
              </a:solidFill>
              <a:highlight>
                <a:srgbClr val="FFFFFF"/>
              </a:highlight>
              <a:latin typeface="Montserrat"/>
              <a:ea typeface="Montserrat"/>
              <a:cs typeface="Montserrat"/>
              <a:sym typeface="Montserrat"/>
            </a:endParaRPr>
          </a:p>
          <a:p>
            <a:pPr indent="-301625" lvl="0" marL="749300" rtl="0" algn="l">
              <a:lnSpc>
                <a:spcPct val="115000"/>
              </a:lnSpc>
              <a:spcBef>
                <a:spcPts val="0"/>
              </a:spcBef>
              <a:spcAft>
                <a:spcPts val="0"/>
              </a:spcAft>
              <a:buClr>
                <a:srgbClr val="3A3A3A"/>
              </a:buClr>
              <a:buSzPts val="1150"/>
              <a:buFont typeface="Montserrat"/>
              <a:buChar char="●"/>
            </a:pPr>
            <a:r>
              <a:rPr lang="en" sz="1150">
                <a:solidFill>
                  <a:srgbClr val="3A3A3A"/>
                </a:solidFill>
                <a:highlight>
                  <a:srgbClr val="FFFFFF"/>
                </a:highlight>
                <a:latin typeface="Montserrat"/>
                <a:ea typeface="Montserrat"/>
                <a:cs typeface="Montserrat"/>
                <a:sym typeface="Montserrat"/>
              </a:rPr>
              <a:t>Wordsmithing stories is much less important than communicating the right way with the right people while building and describing them</a:t>
            </a:r>
            <a:endParaRPr sz="1150">
              <a:solidFill>
                <a:srgbClr val="3A3A3A"/>
              </a:solidFill>
              <a:highlight>
                <a:srgbClr val="FFFFFF"/>
              </a:highlight>
              <a:latin typeface="Montserrat"/>
              <a:ea typeface="Montserrat"/>
              <a:cs typeface="Montserrat"/>
              <a:sym typeface="Montserrat"/>
            </a:endParaRPr>
          </a:p>
          <a:p>
            <a:pPr indent="-301625" lvl="0" marL="749300" rtl="0" algn="l">
              <a:lnSpc>
                <a:spcPct val="115000"/>
              </a:lnSpc>
              <a:spcBef>
                <a:spcPts val="0"/>
              </a:spcBef>
              <a:spcAft>
                <a:spcPts val="0"/>
              </a:spcAft>
              <a:buClr>
                <a:srgbClr val="3A3A3A"/>
              </a:buClr>
              <a:buSzPts val="1150"/>
              <a:buFont typeface="Montserrat"/>
              <a:buChar char="●"/>
            </a:pPr>
            <a:r>
              <a:rPr lang="en" sz="1150">
                <a:solidFill>
                  <a:srgbClr val="3A3A3A"/>
                </a:solidFill>
                <a:highlight>
                  <a:srgbClr val="FFFFFF"/>
                </a:highlight>
                <a:latin typeface="Montserrat"/>
                <a:ea typeface="Montserrat"/>
                <a:cs typeface="Montserrat"/>
                <a:sym typeface="Montserrat"/>
              </a:rPr>
              <a:t>Documentation should generally follow clarifying discussions, not precede and lead them, because the latter case</a:t>
            </a:r>
            <a:endParaRPr sz="1150">
              <a:solidFill>
                <a:srgbClr val="3A3A3A"/>
              </a:solidFill>
              <a:highlight>
                <a:srgbClr val="FFFFFF"/>
              </a:highlight>
              <a:latin typeface="Montserrat"/>
              <a:ea typeface="Montserrat"/>
              <a:cs typeface="Montserrat"/>
              <a:sym typeface="Montserrat"/>
            </a:endParaRPr>
          </a:p>
          <a:p>
            <a:pPr indent="-301625" lvl="0" marL="749300" rtl="0" algn="l">
              <a:lnSpc>
                <a:spcPct val="115000"/>
              </a:lnSpc>
              <a:spcBef>
                <a:spcPts val="0"/>
              </a:spcBef>
              <a:spcAft>
                <a:spcPts val="0"/>
              </a:spcAft>
              <a:buClr>
                <a:srgbClr val="3A3A3A"/>
              </a:buClr>
              <a:buSzPts val="1150"/>
              <a:buFont typeface="Montserrat"/>
              <a:buChar char="●"/>
            </a:pPr>
            <a:r>
              <a:rPr lang="en" sz="1150">
                <a:solidFill>
                  <a:srgbClr val="3A3A3A"/>
                </a:solidFill>
                <a:highlight>
                  <a:srgbClr val="FFFFFF"/>
                </a:highlight>
                <a:latin typeface="Montserrat"/>
                <a:ea typeface="Montserrat"/>
                <a:cs typeface="Montserrat"/>
                <a:sym typeface="Montserrat"/>
              </a:rPr>
              <a:t>Methods like this should inform how you set up things like grooming sessions</a:t>
            </a:r>
            <a:endParaRPr sz="1150">
              <a:solidFill>
                <a:srgbClr val="3A3A3A"/>
              </a:solidFill>
              <a:highlight>
                <a:srgbClr val="FFFFFF"/>
              </a:highlight>
              <a:latin typeface="Montserrat"/>
              <a:ea typeface="Montserrat"/>
              <a:cs typeface="Montserrat"/>
              <a:sym typeface="Montserrat"/>
            </a:endParaRPr>
          </a:p>
          <a:p>
            <a:pPr indent="0" lvl="0" marL="0" rtl="0" algn="l">
              <a:spcBef>
                <a:spcPts val="530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421850ad72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421850ad72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914400" rtl="0" algn="l">
              <a:lnSpc>
                <a:spcPct val="115000"/>
              </a:lnSpc>
              <a:spcBef>
                <a:spcPts val="0"/>
              </a:spcBef>
              <a:spcAft>
                <a:spcPts val="0"/>
              </a:spcAft>
              <a:buNone/>
            </a:pPr>
            <a:r>
              <a:t/>
            </a:r>
            <a:endParaRPr sz="1150">
              <a:solidFill>
                <a:srgbClr val="3A3A3A"/>
              </a:solidFill>
              <a:highlight>
                <a:srgbClr val="FFFFFF"/>
              </a:highlight>
              <a:latin typeface="Montserrat"/>
              <a:ea typeface="Montserrat"/>
              <a:cs typeface="Montserrat"/>
              <a:sym typeface="Montserrat"/>
            </a:endParaRPr>
          </a:p>
          <a:p>
            <a:pPr indent="0" lvl="0" marL="0" rtl="0" algn="l">
              <a:spcBef>
                <a:spcPts val="530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3f519d224b_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3f519d224b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914400" rtl="0" algn="l">
              <a:lnSpc>
                <a:spcPct val="115000"/>
              </a:lnSpc>
              <a:spcBef>
                <a:spcPts val="0"/>
              </a:spcBef>
              <a:spcAft>
                <a:spcPts val="0"/>
              </a:spcAft>
              <a:buNone/>
            </a:pPr>
            <a:r>
              <a:t/>
            </a:r>
            <a:endParaRPr sz="1150">
              <a:solidFill>
                <a:srgbClr val="3A3A3A"/>
              </a:solidFill>
              <a:highlight>
                <a:srgbClr val="FFFFFF"/>
              </a:highlight>
              <a:latin typeface="Montserrat"/>
              <a:ea typeface="Montserrat"/>
              <a:cs typeface="Montserrat"/>
              <a:sym typeface="Montserrat"/>
            </a:endParaRPr>
          </a:p>
          <a:p>
            <a:pPr indent="0" lvl="0" marL="0" rtl="0" algn="l">
              <a:spcBef>
                <a:spcPts val="530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41068e64ab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41068e64ab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150">
                <a:solidFill>
                  <a:srgbClr val="3A3A3A"/>
                </a:solidFill>
                <a:highlight>
                  <a:srgbClr val="FFFFFF"/>
                </a:highlight>
                <a:latin typeface="Montserrat"/>
                <a:ea typeface="Montserrat"/>
                <a:cs typeface="Montserrat"/>
                <a:sym typeface="Montserrat"/>
              </a:rPr>
              <a:t>Alice , Kevin , Grace - ask questions, prompt with real life examples</a:t>
            </a:r>
            <a:endParaRPr b="1" sz="1150">
              <a:solidFill>
                <a:srgbClr val="3A3A3A"/>
              </a:solidFill>
              <a:highlight>
                <a:srgbClr val="FFFFFF"/>
              </a:highlight>
              <a:latin typeface="Montserrat"/>
              <a:ea typeface="Montserrat"/>
              <a:cs typeface="Montserrat"/>
              <a:sym typeface="Montserrat"/>
            </a:endParaRPr>
          </a:p>
          <a:p>
            <a:pPr indent="0" lvl="0" marL="0" rtl="0" algn="l">
              <a:lnSpc>
                <a:spcPct val="115000"/>
              </a:lnSpc>
              <a:spcBef>
                <a:spcPts val="0"/>
              </a:spcBef>
              <a:spcAft>
                <a:spcPts val="0"/>
              </a:spcAft>
              <a:buNone/>
            </a:pPr>
            <a:r>
              <a:t/>
            </a:r>
            <a:endParaRPr b="1" sz="1150">
              <a:solidFill>
                <a:srgbClr val="3A3A3A"/>
              </a:solidFill>
              <a:highlight>
                <a:srgbClr val="FFFFFF"/>
              </a:highlight>
              <a:latin typeface="Montserrat"/>
              <a:ea typeface="Montserrat"/>
              <a:cs typeface="Montserrat"/>
              <a:sym typeface="Montserrat"/>
            </a:endParaRPr>
          </a:p>
          <a:p>
            <a:pPr indent="0" lvl="0" marL="0" rtl="0" algn="l">
              <a:lnSpc>
                <a:spcPct val="115000"/>
              </a:lnSpc>
              <a:spcBef>
                <a:spcPts val="0"/>
              </a:spcBef>
              <a:spcAft>
                <a:spcPts val="0"/>
              </a:spcAft>
              <a:buNone/>
            </a:pPr>
            <a:r>
              <a:rPr b="1" lang="en" sz="1150">
                <a:solidFill>
                  <a:srgbClr val="3A3A3A"/>
                </a:solidFill>
                <a:highlight>
                  <a:srgbClr val="FFFFFF"/>
                </a:highlight>
                <a:latin typeface="Montserrat"/>
                <a:ea typeface="Montserrat"/>
                <a:cs typeface="Montserrat"/>
                <a:sym typeface="Montserrat"/>
              </a:rPr>
              <a:t>Debrief is largely around the following points </a:t>
            </a:r>
            <a:endParaRPr b="1" sz="1150">
              <a:solidFill>
                <a:srgbClr val="3A3A3A"/>
              </a:solidFill>
              <a:highlight>
                <a:srgbClr val="FFFFFF"/>
              </a:highlight>
              <a:latin typeface="Montserrat"/>
              <a:ea typeface="Montserrat"/>
              <a:cs typeface="Montserrat"/>
              <a:sym typeface="Montserrat"/>
            </a:endParaRPr>
          </a:p>
          <a:p>
            <a:pPr indent="-301625" lvl="0" marL="914400" rtl="0" algn="l">
              <a:lnSpc>
                <a:spcPct val="115000"/>
              </a:lnSpc>
              <a:spcBef>
                <a:spcPts val="0"/>
              </a:spcBef>
              <a:spcAft>
                <a:spcPts val="0"/>
              </a:spcAft>
              <a:buClr>
                <a:srgbClr val="3A3A3A"/>
              </a:buClr>
              <a:buSzPts val="1150"/>
              <a:buFont typeface="Montserrat"/>
              <a:buChar char="●"/>
            </a:pPr>
            <a:r>
              <a:rPr lang="en" sz="1150">
                <a:solidFill>
                  <a:srgbClr val="3A3A3A"/>
                </a:solidFill>
                <a:highlight>
                  <a:srgbClr val="FFFFFF"/>
                </a:highlight>
                <a:latin typeface="Montserrat"/>
                <a:ea typeface="Montserrat"/>
                <a:cs typeface="Montserrat"/>
                <a:sym typeface="Montserrat"/>
              </a:rPr>
              <a:t>Tight, direct feedback loops are critical to joint understanding</a:t>
            </a:r>
            <a:endParaRPr sz="1150">
              <a:solidFill>
                <a:srgbClr val="3A3A3A"/>
              </a:solidFill>
              <a:highlight>
                <a:srgbClr val="FFFFFF"/>
              </a:highlight>
              <a:latin typeface="Montserrat"/>
              <a:ea typeface="Montserrat"/>
              <a:cs typeface="Montserrat"/>
              <a:sym typeface="Montserrat"/>
            </a:endParaRPr>
          </a:p>
          <a:p>
            <a:pPr indent="-301625" lvl="0" marL="1206500" rtl="0" algn="l">
              <a:lnSpc>
                <a:spcPct val="115000"/>
              </a:lnSpc>
              <a:spcBef>
                <a:spcPts val="0"/>
              </a:spcBef>
              <a:spcAft>
                <a:spcPts val="0"/>
              </a:spcAft>
              <a:buClr>
                <a:srgbClr val="3A3A3A"/>
              </a:buClr>
              <a:buSzPts val="1150"/>
              <a:buFont typeface="Montserrat"/>
              <a:buChar char="●"/>
            </a:pPr>
            <a:r>
              <a:rPr lang="en" sz="1150">
                <a:solidFill>
                  <a:srgbClr val="3A3A3A"/>
                </a:solidFill>
                <a:highlight>
                  <a:srgbClr val="FFFFFF"/>
                </a:highlight>
                <a:latin typeface="Montserrat"/>
                <a:ea typeface="Montserrat"/>
                <a:cs typeface="Montserrat"/>
                <a:sym typeface="Montserrat"/>
              </a:rPr>
              <a:t>Wordsmithing stories is much less important than communicating the right way with the right people while building and describing them</a:t>
            </a:r>
            <a:endParaRPr sz="1150">
              <a:solidFill>
                <a:srgbClr val="3A3A3A"/>
              </a:solidFill>
              <a:highlight>
                <a:srgbClr val="FFFFFF"/>
              </a:highlight>
              <a:latin typeface="Montserrat"/>
              <a:ea typeface="Montserrat"/>
              <a:cs typeface="Montserrat"/>
              <a:sym typeface="Montserrat"/>
            </a:endParaRPr>
          </a:p>
          <a:p>
            <a:pPr indent="-301625" lvl="0" marL="1206500" rtl="0" algn="l">
              <a:lnSpc>
                <a:spcPct val="115000"/>
              </a:lnSpc>
              <a:spcBef>
                <a:spcPts val="0"/>
              </a:spcBef>
              <a:spcAft>
                <a:spcPts val="0"/>
              </a:spcAft>
              <a:buClr>
                <a:srgbClr val="3A3A3A"/>
              </a:buClr>
              <a:buSzPts val="1150"/>
              <a:buFont typeface="Montserrat"/>
              <a:buChar char="●"/>
            </a:pPr>
            <a:r>
              <a:rPr lang="en" sz="1150">
                <a:solidFill>
                  <a:srgbClr val="3A3A3A"/>
                </a:solidFill>
                <a:highlight>
                  <a:srgbClr val="FFFFFF"/>
                </a:highlight>
                <a:latin typeface="Montserrat"/>
                <a:ea typeface="Montserrat"/>
                <a:cs typeface="Montserrat"/>
                <a:sym typeface="Montserrat"/>
              </a:rPr>
              <a:t>Documentation should generally follow clarifying discussions, not precede and lead them, because the latter case</a:t>
            </a:r>
            <a:endParaRPr sz="1150">
              <a:solidFill>
                <a:srgbClr val="3A3A3A"/>
              </a:solidFill>
              <a:highlight>
                <a:srgbClr val="FFFFFF"/>
              </a:highlight>
              <a:latin typeface="Montserrat"/>
              <a:ea typeface="Montserrat"/>
              <a:cs typeface="Montserrat"/>
              <a:sym typeface="Montserrat"/>
            </a:endParaRPr>
          </a:p>
          <a:p>
            <a:pPr indent="-301625" lvl="0" marL="1206500" rtl="0" algn="l">
              <a:lnSpc>
                <a:spcPct val="115000"/>
              </a:lnSpc>
              <a:spcBef>
                <a:spcPts val="0"/>
              </a:spcBef>
              <a:spcAft>
                <a:spcPts val="0"/>
              </a:spcAft>
              <a:buClr>
                <a:srgbClr val="3A3A3A"/>
              </a:buClr>
              <a:buSzPts val="1150"/>
              <a:buFont typeface="Montserrat"/>
              <a:buChar char="●"/>
            </a:pPr>
            <a:r>
              <a:rPr lang="en" sz="1150">
                <a:solidFill>
                  <a:srgbClr val="3A3A3A"/>
                </a:solidFill>
                <a:highlight>
                  <a:srgbClr val="FFFFFF"/>
                </a:highlight>
                <a:latin typeface="Montserrat"/>
                <a:ea typeface="Montserrat"/>
                <a:cs typeface="Montserrat"/>
                <a:sym typeface="Montserrat"/>
              </a:rPr>
              <a:t>Methods like this should inform how you set up things like engineering discussion sessions</a:t>
            </a:r>
            <a:endParaRPr sz="1150">
              <a:solidFill>
                <a:srgbClr val="3A3A3A"/>
              </a:solidFill>
              <a:highlight>
                <a:srgbClr val="FFFFFF"/>
              </a:highlight>
              <a:latin typeface="Montserrat"/>
              <a:ea typeface="Montserrat"/>
              <a:cs typeface="Montserrat"/>
              <a:sym typeface="Montserrat"/>
            </a:endParaRPr>
          </a:p>
          <a:p>
            <a:pPr indent="0" lvl="0" marL="0" rtl="0" algn="l">
              <a:spcBef>
                <a:spcPts val="530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4107b84557_1_2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4107b84557_1_2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4107b84557_1_2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4107b84557_1_2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3f519d224b_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3f519d224b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50000"/>
              </a:lnSpc>
              <a:spcBef>
                <a:spcPts val="0"/>
              </a:spcBef>
              <a:spcAft>
                <a:spcPts val="0"/>
              </a:spcAft>
              <a:buClr>
                <a:srgbClr val="000000"/>
              </a:buClr>
              <a:buSzPts val="1100"/>
              <a:buFont typeface="Arial"/>
              <a:buNone/>
            </a:pPr>
            <a:r>
              <a:rPr lang="en" sz="1300">
                <a:solidFill>
                  <a:srgbClr val="444444"/>
                </a:solidFill>
                <a:latin typeface="Verdana"/>
                <a:ea typeface="Verdana"/>
                <a:cs typeface="Verdana"/>
                <a:sym typeface="Verdana"/>
              </a:rPr>
              <a:t>Grace &amp; alice </a:t>
            </a:r>
            <a:endParaRPr sz="1300">
              <a:solidFill>
                <a:srgbClr val="444444"/>
              </a:solidFill>
              <a:latin typeface="Verdana"/>
              <a:ea typeface="Verdana"/>
              <a:cs typeface="Verdana"/>
              <a:sym typeface="Verdana"/>
            </a:endParaRPr>
          </a:p>
          <a:p>
            <a:pPr indent="0" lvl="0" marL="0" rtl="0" algn="just">
              <a:lnSpc>
                <a:spcPct val="150000"/>
              </a:lnSpc>
              <a:spcBef>
                <a:spcPts val="0"/>
              </a:spcBef>
              <a:spcAft>
                <a:spcPts val="0"/>
              </a:spcAft>
              <a:buClr>
                <a:srgbClr val="000000"/>
              </a:buClr>
              <a:buSzPts val="1100"/>
              <a:buFont typeface="Arial"/>
              <a:buNone/>
            </a:pPr>
            <a:r>
              <a:t/>
            </a:r>
            <a:endParaRPr sz="1300">
              <a:solidFill>
                <a:srgbClr val="444444"/>
              </a:solidFill>
              <a:latin typeface="Verdana"/>
              <a:ea typeface="Verdana"/>
              <a:cs typeface="Verdana"/>
              <a:sym typeface="Verdana"/>
            </a:endParaRPr>
          </a:p>
          <a:p>
            <a:pPr indent="0" lvl="0" marL="0" rtl="0" algn="just">
              <a:lnSpc>
                <a:spcPct val="150000"/>
              </a:lnSpc>
              <a:spcBef>
                <a:spcPts val="0"/>
              </a:spcBef>
              <a:spcAft>
                <a:spcPts val="0"/>
              </a:spcAft>
              <a:buClr>
                <a:srgbClr val="000000"/>
              </a:buClr>
              <a:buSzPts val="1100"/>
              <a:buFont typeface="Arial"/>
              <a:buNone/>
            </a:pPr>
            <a:r>
              <a:rPr lang="en" sz="1300">
                <a:solidFill>
                  <a:srgbClr val="444444"/>
                </a:solidFill>
                <a:latin typeface="Verdana"/>
                <a:ea typeface="Verdana"/>
                <a:cs typeface="Verdana"/>
                <a:sym typeface="Verdana"/>
              </a:rPr>
              <a:t>Create a flip chart with the “scoreboard” for the game. Write the rules on a flip chart or white board.</a:t>
            </a:r>
            <a:endParaRPr sz="1300">
              <a:solidFill>
                <a:srgbClr val="444444"/>
              </a:solidFill>
              <a:latin typeface="Verdana"/>
              <a:ea typeface="Verdana"/>
              <a:cs typeface="Verdana"/>
              <a:sym typeface="Verdana"/>
            </a:endParaRPr>
          </a:p>
          <a:p>
            <a:pPr indent="0" lvl="0" marL="0" rtl="0" algn="just">
              <a:lnSpc>
                <a:spcPct val="150000"/>
              </a:lnSpc>
              <a:spcBef>
                <a:spcPts val="0"/>
              </a:spcBef>
              <a:spcAft>
                <a:spcPts val="0"/>
              </a:spcAft>
              <a:buClr>
                <a:srgbClr val="000000"/>
              </a:buClr>
              <a:buSzPts val="1100"/>
              <a:buFont typeface="Arial"/>
              <a:buNone/>
            </a:pPr>
            <a:r>
              <a:t/>
            </a:r>
            <a:endParaRPr sz="1300">
              <a:solidFill>
                <a:srgbClr val="444444"/>
              </a:solidFill>
              <a:latin typeface="Verdana"/>
              <a:ea typeface="Verdana"/>
              <a:cs typeface="Verdana"/>
              <a:sym typeface="Verdana"/>
            </a:endParaRPr>
          </a:p>
          <a:p>
            <a:pPr indent="0" lvl="0" marL="0" rtl="0" algn="just">
              <a:lnSpc>
                <a:spcPct val="150000"/>
              </a:lnSpc>
              <a:spcBef>
                <a:spcPts val="0"/>
              </a:spcBef>
              <a:spcAft>
                <a:spcPts val="0"/>
              </a:spcAft>
              <a:buClr>
                <a:srgbClr val="000000"/>
              </a:buClr>
              <a:buSzPts val="1100"/>
              <a:buFont typeface="Arial"/>
              <a:buNone/>
            </a:pPr>
            <a:r>
              <a:rPr lang="en" sz="1300">
                <a:solidFill>
                  <a:srgbClr val="444444"/>
                </a:solidFill>
                <a:latin typeface="Verdana"/>
                <a:ea typeface="Verdana"/>
                <a:cs typeface="Verdana"/>
                <a:sym typeface="Verdana"/>
              </a:rPr>
              <a:t>How to facilitate?</a:t>
            </a:r>
            <a:endParaRPr sz="1300">
              <a:solidFill>
                <a:srgbClr val="444444"/>
              </a:solidFill>
              <a:latin typeface="Verdana"/>
              <a:ea typeface="Verdana"/>
              <a:cs typeface="Verdana"/>
              <a:sym typeface="Verdana"/>
            </a:endParaRPr>
          </a:p>
          <a:p>
            <a:pPr indent="-285750" lvl="0" marL="457200" rtl="0" algn="just">
              <a:lnSpc>
                <a:spcPct val="150000"/>
              </a:lnSpc>
              <a:spcBef>
                <a:spcPts val="0"/>
              </a:spcBef>
              <a:spcAft>
                <a:spcPts val="0"/>
              </a:spcAft>
              <a:buClr>
                <a:srgbClr val="444444"/>
              </a:buClr>
              <a:buSzPts val="900"/>
              <a:buFont typeface="Verdana"/>
              <a:buChar char="●"/>
            </a:pPr>
            <a:r>
              <a:rPr lang="en" sz="900">
                <a:solidFill>
                  <a:srgbClr val="444444"/>
                </a:solidFill>
                <a:latin typeface="Verdana"/>
                <a:ea typeface="Verdana"/>
                <a:cs typeface="Verdana"/>
                <a:sym typeface="Verdana"/>
              </a:rPr>
              <a:t>2 min introduction</a:t>
            </a:r>
            <a:endParaRPr sz="900">
              <a:solidFill>
                <a:srgbClr val="444444"/>
              </a:solidFill>
              <a:latin typeface="Verdana"/>
              <a:ea typeface="Verdana"/>
              <a:cs typeface="Verdana"/>
              <a:sym typeface="Verdana"/>
            </a:endParaRPr>
          </a:p>
          <a:p>
            <a:pPr indent="-285750" lvl="0" marL="457200" rtl="0" algn="just">
              <a:lnSpc>
                <a:spcPct val="150000"/>
              </a:lnSpc>
              <a:spcBef>
                <a:spcPts val="0"/>
              </a:spcBef>
              <a:spcAft>
                <a:spcPts val="0"/>
              </a:spcAft>
              <a:buClr>
                <a:srgbClr val="444444"/>
              </a:buClr>
              <a:buSzPts val="900"/>
              <a:buFont typeface="Verdana"/>
              <a:buChar char="●"/>
            </a:pPr>
            <a:r>
              <a:rPr lang="en" sz="900">
                <a:solidFill>
                  <a:srgbClr val="444444"/>
                </a:solidFill>
                <a:latin typeface="Verdana"/>
                <a:ea typeface="Verdana"/>
                <a:cs typeface="Verdana"/>
                <a:sym typeface="Verdana"/>
              </a:rPr>
              <a:t>2 min for rules</a:t>
            </a:r>
            <a:endParaRPr sz="900">
              <a:solidFill>
                <a:srgbClr val="444444"/>
              </a:solidFill>
              <a:latin typeface="Verdana"/>
              <a:ea typeface="Verdana"/>
              <a:cs typeface="Verdana"/>
              <a:sym typeface="Verdana"/>
            </a:endParaRPr>
          </a:p>
          <a:p>
            <a:pPr indent="-285750" lvl="0" marL="457200" rtl="0" algn="just">
              <a:lnSpc>
                <a:spcPct val="150000"/>
              </a:lnSpc>
              <a:spcBef>
                <a:spcPts val="0"/>
              </a:spcBef>
              <a:spcAft>
                <a:spcPts val="0"/>
              </a:spcAft>
              <a:buClr>
                <a:srgbClr val="444444"/>
              </a:buClr>
              <a:buSzPts val="900"/>
              <a:buFont typeface="Verdana"/>
              <a:buChar char="●"/>
            </a:pPr>
            <a:r>
              <a:rPr lang="en" sz="900">
                <a:solidFill>
                  <a:srgbClr val="444444"/>
                </a:solidFill>
                <a:latin typeface="Verdana"/>
                <a:ea typeface="Verdana"/>
                <a:cs typeface="Verdana"/>
                <a:sym typeface="Verdana"/>
              </a:rPr>
              <a:t>2 min preparation time for first sprint</a:t>
            </a:r>
            <a:endParaRPr sz="900">
              <a:solidFill>
                <a:srgbClr val="444444"/>
              </a:solidFill>
              <a:latin typeface="Verdana"/>
              <a:ea typeface="Verdana"/>
              <a:cs typeface="Verdana"/>
              <a:sym typeface="Verdana"/>
            </a:endParaRPr>
          </a:p>
          <a:p>
            <a:pPr indent="-285750" lvl="0" marL="457200" rtl="0" algn="just">
              <a:lnSpc>
                <a:spcPct val="150000"/>
              </a:lnSpc>
              <a:spcBef>
                <a:spcPts val="0"/>
              </a:spcBef>
              <a:spcAft>
                <a:spcPts val="0"/>
              </a:spcAft>
              <a:buClr>
                <a:srgbClr val="444444"/>
              </a:buClr>
              <a:buSzPts val="900"/>
              <a:buFont typeface="Verdana"/>
              <a:buChar char="●"/>
            </a:pPr>
            <a:r>
              <a:rPr lang="en" sz="900">
                <a:solidFill>
                  <a:srgbClr val="444444"/>
                </a:solidFill>
                <a:latin typeface="Verdana"/>
                <a:ea typeface="Verdana"/>
                <a:cs typeface="Verdana"/>
                <a:sym typeface="Verdana"/>
              </a:rPr>
              <a:t>Run 5 iterations:</a:t>
            </a:r>
            <a:endParaRPr sz="900">
              <a:solidFill>
                <a:srgbClr val="444444"/>
              </a:solidFill>
              <a:latin typeface="Verdana"/>
              <a:ea typeface="Verdana"/>
              <a:cs typeface="Verdana"/>
              <a:sym typeface="Verdana"/>
            </a:endParaRPr>
          </a:p>
          <a:p>
            <a:pPr indent="-285750" lvl="0" marL="457200" rtl="0" algn="just">
              <a:lnSpc>
                <a:spcPct val="150000"/>
              </a:lnSpc>
              <a:spcBef>
                <a:spcPts val="0"/>
              </a:spcBef>
              <a:spcAft>
                <a:spcPts val="0"/>
              </a:spcAft>
              <a:buClr>
                <a:srgbClr val="444444"/>
              </a:buClr>
              <a:buSzPts val="900"/>
              <a:buFont typeface="Verdana"/>
              <a:buChar char="●"/>
            </a:pPr>
            <a:r>
              <a:rPr lang="en" sz="900">
                <a:solidFill>
                  <a:srgbClr val="444444"/>
                </a:solidFill>
                <a:latin typeface="Verdana"/>
                <a:ea typeface="Verdana"/>
                <a:cs typeface="Verdana"/>
                <a:sym typeface="Verdana"/>
              </a:rPr>
              <a:t>– Get an estimate from the team</a:t>
            </a:r>
            <a:endParaRPr sz="900">
              <a:solidFill>
                <a:srgbClr val="444444"/>
              </a:solidFill>
              <a:latin typeface="Verdana"/>
              <a:ea typeface="Verdana"/>
              <a:cs typeface="Verdana"/>
              <a:sym typeface="Verdana"/>
            </a:endParaRPr>
          </a:p>
          <a:p>
            <a:pPr indent="-285750" lvl="0" marL="457200" rtl="0" algn="just">
              <a:lnSpc>
                <a:spcPct val="150000"/>
              </a:lnSpc>
              <a:spcBef>
                <a:spcPts val="0"/>
              </a:spcBef>
              <a:spcAft>
                <a:spcPts val="0"/>
              </a:spcAft>
              <a:buClr>
                <a:srgbClr val="444444"/>
              </a:buClr>
              <a:buSzPts val="900"/>
              <a:buFont typeface="Verdana"/>
              <a:buChar char="●"/>
            </a:pPr>
            <a:r>
              <a:rPr lang="en" sz="900">
                <a:solidFill>
                  <a:srgbClr val="444444"/>
                </a:solidFill>
                <a:latin typeface="Verdana"/>
                <a:ea typeface="Verdana"/>
                <a:cs typeface="Verdana"/>
                <a:sym typeface="Verdana"/>
              </a:rPr>
              <a:t>– 2 min iteration</a:t>
            </a:r>
            <a:endParaRPr sz="900">
              <a:solidFill>
                <a:srgbClr val="444444"/>
              </a:solidFill>
              <a:latin typeface="Verdana"/>
              <a:ea typeface="Verdana"/>
              <a:cs typeface="Verdana"/>
              <a:sym typeface="Verdana"/>
            </a:endParaRPr>
          </a:p>
          <a:p>
            <a:pPr indent="-285750" lvl="0" marL="457200" rtl="0" algn="just">
              <a:lnSpc>
                <a:spcPct val="150000"/>
              </a:lnSpc>
              <a:spcBef>
                <a:spcPts val="0"/>
              </a:spcBef>
              <a:spcAft>
                <a:spcPts val="0"/>
              </a:spcAft>
              <a:buClr>
                <a:srgbClr val="444444"/>
              </a:buClr>
              <a:buSzPts val="900"/>
              <a:buFont typeface="Verdana"/>
              <a:buChar char="●"/>
            </a:pPr>
            <a:r>
              <a:rPr lang="en" sz="900">
                <a:solidFill>
                  <a:srgbClr val="444444"/>
                </a:solidFill>
                <a:latin typeface="Verdana"/>
                <a:ea typeface="Verdana"/>
                <a:cs typeface="Verdana"/>
                <a:sym typeface="Verdana"/>
              </a:rPr>
              <a:t>– 1 min team to plan improvements</a:t>
            </a:r>
            <a:endParaRPr sz="900">
              <a:solidFill>
                <a:srgbClr val="444444"/>
              </a:solidFill>
              <a:latin typeface="Verdana"/>
              <a:ea typeface="Verdana"/>
              <a:cs typeface="Verdana"/>
              <a:sym typeface="Verdana"/>
            </a:endParaRPr>
          </a:p>
          <a:p>
            <a:pPr indent="-285750" lvl="0" marL="457200" rtl="0" algn="just">
              <a:lnSpc>
                <a:spcPct val="150000"/>
              </a:lnSpc>
              <a:spcBef>
                <a:spcPts val="0"/>
              </a:spcBef>
              <a:spcAft>
                <a:spcPts val="0"/>
              </a:spcAft>
              <a:buClr>
                <a:srgbClr val="444444"/>
              </a:buClr>
              <a:buSzPts val="900"/>
              <a:buFont typeface="Verdana"/>
              <a:buChar char="●"/>
            </a:pPr>
            <a:r>
              <a:rPr lang="en" sz="900">
                <a:solidFill>
                  <a:srgbClr val="444444"/>
                </a:solidFill>
                <a:latin typeface="Verdana"/>
                <a:ea typeface="Verdana"/>
                <a:cs typeface="Verdana"/>
                <a:sym typeface="Verdana"/>
              </a:rPr>
              <a:t>10 minute debrief - what were people’s observations? What did you learn?</a:t>
            </a:r>
            <a:endParaRPr sz="900">
              <a:solidFill>
                <a:srgbClr val="444444"/>
              </a:solidFill>
              <a:latin typeface="Verdana"/>
              <a:ea typeface="Verdana"/>
              <a:cs typeface="Verdana"/>
              <a:sym typeface="Verdana"/>
            </a:endParaRPr>
          </a:p>
          <a:p>
            <a:pPr indent="0" lvl="0" marL="0" rtl="0" algn="l">
              <a:spcBef>
                <a:spcPts val="0"/>
              </a:spcBef>
              <a:spcAft>
                <a:spcPts val="0"/>
              </a:spcAft>
              <a:buClr>
                <a:srgbClr val="5EA7AA"/>
              </a:buClr>
              <a:buSzPts val="1100"/>
              <a:buFont typeface="Arial"/>
              <a:buNone/>
            </a:pPr>
            <a:r>
              <a:t/>
            </a:r>
            <a:endParaRPr/>
          </a:p>
          <a:p>
            <a:pPr indent="0" lvl="0" marL="0" rtl="0" algn="l">
              <a:spcBef>
                <a:spcPts val="0"/>
              </a:spcBef>
              <a:spcAft>
                <a:spcPts val="0"/>
              </a:spcAft>
              <a:buClr>
                <a:srgbClr val="5EA7AA"/>
              </a:buClr>
              <a:buSzPts val="1100"/>
              <a:buFont typeface="Arial"/>
              <a:buNone/>
            </a:pPr>
            <a:r>
              <a:t/>
            </a:r>
            <a:endParaRPr/>
          </a:p>
          <a:p>
            <a:pPr indent="0" lvl="0" marL="0" rtl="0" algn="l">
              <a:spcBef>
                <a:spcPts val="0"/>
              </a:spcBef>
              <a:spcAft>
                <a:spcPts val="0"/>
              </a:spcAft>
              <a:buClr>
                <a:srgbClr val="5EA7AA"/>
              </a:buClr>
              <a:buSzPts val="1100"/>
              <a:buFont typeface="Arial"/>
              <a:buNone/>
            </a:pPr>
            <a:r>
              <a:rPr lang="en" u="sng">
                <a:solidFill>
                  <a:srgbClr val="5EA7AA"/>
                </a:solidFill>
                <a:hlinkClick r:id="rId2">
                  <a:extLst>
                    <a:ext uri="{A12FA001-AC4F-418D-AE19-62706E023703}">
                      <ahyp:hlinkClr val="tx"/>
                    </a:ext>
                  </a:extLst>
                </a:hlinkClick>
              </a:rPr>
              <a:t>http://dpwhelan.com/blog/uncategorized/learning-scrum-through-the-ball-point-game/</a:t>
            </a:r>
            <a:r>
              <a:rPr lang="en"/>
              <a:t> </a:t>
            </a:r>
            <a:endParaRPr/>
          </a:p>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4107b84557_1_2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4107b84557_1_2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4107b84557_1_2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7" name="Google Shape;407;g4107b84557_1_2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g3caca006e8_0_9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3" name="Google Shape;413;g3caca006e8_0_9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60000"/>
              </a:lnSpc>
              <a:spcBef>
                <a:spcPts val="0"/>
              </a:spcBef>
              <a:spcAft>
                <a:spcPts val="0"/>
              </a:spcAft>
              <a:buNone/>
            </a:pPr>
            <a:r>
              <a:rPr lang="en" sz="1200">
                <a:solidFill>
                  <a:srgbClr val="333333"/>
                </a:solidFill>
                <a:latin typeface="Roboto"/>
                <a:ea typeface="Roboto"/>
                <a:cs typeface="Roboto"/>
                <a:sym typeface="Roboto"/>
              </a:rPr>
              <a:t>Alice</a:t>
            </a:r>
            <a:endParaRPr sz="1200">
              <a:solidFill>
                <a:srgbClr val="333333"/>
              </a:solidFill>
              <a:latin typeface="Roboto"/>
              <a:ea typeface="Roboto"/>
              <a:cs typeface="Roboto"/>
              <a:sym typeface="Roboto"/>
            </a:endParaRPr>
          </a:p>
          <a:p>
            <a:pPr indent="0" lvl="0" marL="0" rtl="0" algn="l">
              <a:lnSpc>
                <a:spcPct val="160000"/>
              </a:lnSpc>
              <a:spcBef>
                <a:spcPts val="0"/>
              </a:spcBef>
              <a:spcAft>
                <a:spcPts val="0"/>
              </a:spcAft>
              <a:buNone/>
            </a:pPr>
            <a:r>
              <a:t/>
            </a:r>
            <a:endParaRPr sz="1200">
              <a:solidFill>
                <a:srgbClr val="333333"/>
              </a:solidFill>
              <a:latin typeface="Roboto"/>
              <a:ea typeface="Roboto"/>
              <a:cs typeface="Roboto"/>
              <a:sym typeface="Roboto"/>
            </a:endParaRPr>
          </a:p>
          <a:p>
            <a:pPr indent="0" lvl="0" marL="0" rtl="0" algn="l">
              <a:lnSpc>
                <a:spcPct val="160000"/>
              </a:lnSpc>
              <a:spcBef>
                <a:spcPts val="0"/>
              </a:spcBef>
              <a:spcAft>
                <a:spcPts val="0"/>
              </a:spcAft>
              <a:buNone/>
            </a:pPr>
            <a:r>
              <a:rPr lang="en" sz="1200">
                <a:solidFill>
                  <a:srgbClr val="333333"/>
                </a:solidFill>
                <a:latin typeface="Roboto"/>
                <a:ea typeface="Roboto"/>
                <a:cs typeface="Roboto"/>
                <a:sym typeface="Roboto"/>
              </a:rPr>
              <a:t>The core Agile Manifesto values are captured in twelve principles:</a:t>
            </a:r>
            <a:endParaRPr sz="1200">
              <a:solidFill>
                <a:srgbClr val="333333"/>
              </a:solidFill>
              <a:latin typeface="Roboto"/>
              <a:ea typeface="Roboto"/>
              <a:cs typeface="Roboto"/>
              <a:sym typeface="Roboto"/>
            </a:endParaRPr>
          </a:p>
          <a:p>
            <a:pPr indent="-304800" lvl="0" marL="457200" rtl="0" algn="l">
              <a:lnSpc>
                <a:spcPct val="160000"/>
              </a:lnSpc>
              <a:spcBef>
                <a:spcPts val="0"/>
              </a:spcBef>
              <a:spcAft>
                <a:spcPts val="0"/>
              </a:spcAft>
              <a:buClr>
                <a:srgbClr val="333333"/>
              </a:buClr>
              <a:buSzPts val="1200"/>
              <a:buFont typeface="Roboto"/>
              <a:buAutoNum type="arabicPeriod"/>
            </a:pPr>
            <a:r>
              <a:rPr lang="en" sz="1200">
                <a:solidFill>
                  <a:srgbClr val="333333"/>
                </a:solidFill>
                <a:latin typeface="Roboto"/>
                <a:ea typeface="Roboto"/>
                <a:cs typeface="Roboto"/>
                <a:sym typeface="Roboto"/>
              </a:rPr>
              <a:t>Customer satisfaction through early and continuous software delivery - Customers are happier when they receive working software at regular intervals, rather than waiting extended periods of time between releases.</a:t>
            </a:r>
            <a:endParaRPr sz="1200">
              <a:solidFill>
                <a:srgbClr val="333333"/>
              </a:solidFill>
              <a:latin typeface="Roboto"/>
              <a:ea typeface="Roboto"/>
              <a:cs typeface="Roboto"/>
              <a:sym typeface="Roboto"/>
            </a:endParaRPr>
          </a:p>
          <a:p>
            <a:pPr indent="-304800" lvl="0" marL="457200" rtl="0" algn="l">
              <a:lnSpc>
                <a:spcPct val="160000"/>
              </a:lnSpc>
              <a:spcBef>
                <a:spcPts val="0"/>
              </a:spcBef>
              <a:spcAft>
                <a:spcPts val="0"/>
              </a:spcAft>
              <a:buClr>
                <a:srgbClr val="333333"/>
              </a:buClr>
              <a:buSzPts val="1200"/>
              <a:buFont typeface="Roboto"/>
              <a:buAutoNum type="arabicPeriod"/>
            </a:pPr>
            <a:r>
              <a:rPr lang="en" sz="1200">
                <a:solidFill>
                  <a:srgbClr val="333333"/>
                </a:solidFill>
                <a:latin typeface="Roboto"/>
                <a:ea typeface="Roboto"/>
                <a:cs typeface="Roboto"/>
                <a:sym typeface="Roboto"/>
              </a:rPr>
              <a:t>Accommodate changing requirements throughout the development process - The ability to avoid delays when a requirement or feature request changes.</a:t>
            </a:r>
            <a:endParaRPr sz="1200">
              <a:solidFill>
                <a:srgbClr val="333333"/>
              </a:solidFill>
              <a:latin typeface="Roboto"/>
              <a:ea typeface="Roboto"/>
              <a:cs typeface="Roboto"/>
              <a:sym typeface="Roboto"/>
            </a:endParaRPr>
          </a:p>
          <a:p>
            <a:pPr indent="-304800" lvl="0" marL="457200" rtl="0" algn="l">
              <a:lnSpc>
                <a:spcPct val="160000"/>
              </a:lnSpc>
              <a:spcBef>
                <a:spcPts val="0"/>
              </a:spcBef>
              <a:spcAft>
                <a:spcPts val="0"/>
              </a:spcAft>
              <a:buClr>
                <a:srgbClr val="333333"/>
              </a:buClr>
              <a:buSzPts val="1200"/>
              <a:buFont typeface="Roboto"/>
              <a:buAutoNum type="arabicPeriod"/>
            </a:pPr>
            <a:r>
              <a:rPr lang="en" sz="1200">
                <a:solidFill>
                  <a:srgbClr val="333333"/>
                </a:solidFill>
                <a:latin typeface="Roboto"/>
                <a:ea typeface="Roboto"/>
                <a:cs typeface="Roboto"/>
                <a:sym typeface="Roboto"/>
              </a:rPr>
              <a:t>Frequent delivery of working software - Scrum accommodates this principle since the team operates in software sprints or iterations that ensure regular delivery of working software.</a:t>
            </a:r>
            <a:endParaRPr sz="1200">
              <a:solidFill>
                <a:srgbClr val="333333"/>
              </a:solidFill>
              <a:latin typeface="Roboto"/>
              <a:ea typeface="Roboto"/>
              <a:cs typeface="Roboto"/>
              <a:sym typeface="Roboto"/>
            </a:endParaRPr>
          </a:p>
          <a:p>
            <a:pPr indent="-304800" lvl="0" marL="457200" rtl="0" algn="l">
              <a:lnSpc>
                <a:spcPct val="160000"/>
              </a:lnSpc>
              <a:spcBef>
                <a:spcPts val="0"/>
              </a:spcBef>
              <a:spcAft>
                <a:spcPts val="0"/>
              </a:spcAft>
              <a:buClr>
                <a:srgbClr val="333333"/>
              </a:buClr>
              <a:buSzPts val="1200"/>
              <a:buFont typeface="Roboto"/>
              <a:buAutoNum type="arabicPeriod"/>
            </a:pPr>
            <a:r>
              <a:rPr lang="en" sz="1200">
                <a:solidFill>
                  <a:srgbClr val="333333"/>
                </a:solidFill>
                <a:latin typeface="Roboto"/>
                <a:ea typeface="Roboto"/>
                <a:cs typeface="Roboto"/>
                <a:sym typeface="Roboto"/>
              </a:rPr>
              <a:t>Collaboration between the business stakeholders and developers throughout the project - Better decisions are made when the business and technical team are aligned.</a:t>
            </a:r>
            <a:endParaRPr sz="1200">
              <a:solidFill>
                <a:srgbClr val="333333"/>
              </a:solidFill>
              <a:latin typeface="Roboto"/>
              <a:ea typeface="Roboto"/>
              <a:cs typeface="Roboto"/>
              <a:sym typeface="Roboto"/>
            </a:endParaRPr>
          </a:p>
          <a:p>
            <a:pPr indent="-304800" lvl="0" marL="457200" rtl="0" algn="l">
              <a:lnSpc>
                <a:spcPct val="160000"/>
              </a:lnSpc>
              <a:spcBef>
                <a:spcPts val="0"/>
              </a:spcBef>
              <a:spcAft>
                <a:spcPts val="0"/>
              </a:spcAft>
              <a:buClr>
                <a:srgbClr val="333333"/>
              </a:buClr>
              <a:buSzPts val="1200"/>
              <a:buFont typeface="Roboto"/>
              <a:buAutoNum type="arabicPeriod"/>
            </a:pPr>
            <a:r>
              <a:rPr lang="en" sz="1200">
                <a:solidFill>
                  <a:srgbClr val="333333"/>
                </a:solidFill>
                <a:latin typeface="Roboto"/>
                <a:ea typeface="Roboto"/>
                <a:cs typeface="Roboto"/>
                <a:sym typeface="Roboto"/>
              </a:rPr>
              <a:t>Support, trust, and motivate the people involved - Motivated teams are more likely to deliver their best work than unhappy teams.</a:t>
            </a:r>
            <a:endParaRPr sz="1200">
              <a:solidFill>
                <a:srgbClr val="333333"/>
              </a:solidFill>
              <a:latin typeface="Roboto"/>
              <a:ea typeface="Roboto"/>
              <a:cs typeface="Roboto"/>
              <a:sym typeface="Roboto"/>
            </a:endParaRPr>
          </a:p>
          <a:p>
            <a:pPr indent="-304800" lvl="0" marL="457200" rtl="0" algn="l">
              <a:lnSpc>
                <a:spcPct val="160000"/>
              </a:lnSpc>
              <a:spcBef>
                <a:spcPts val="0"/>
              </a:spcBef>
              <a:spcAft>
                <a:spcPts val="0"/>
              </a:spcAft>
              <a:buClr>
                <a:srgbClr val="333333"/>
              </a:buClr>
              <a:buSzPts val="1200"/>
              <a:buFont typeface="Roboto"/>
              <a:buAutoNum type="arabicPeriod"/>
            </a:pPr>
            <a:r>
              <a:rPr lang="en" sz="1200">
                <a:solidFill>
                  <a:srgbClr val="333333"/>
                </a:solidFill>
                <a:latin typeface="Roboto"/>
                <a:ea typeface="Roboto"/>
                <a:cs typeface="Roboto"/>
                <a:sym typeface="Roboto"/>
              </a:rPr>
              <a:t>Enable face-to-face interactions - Communication is more successful when development teams are co-located.</a:t>
            </a:r>
            <a:endParaRPr sz="1200">
              <a:solidFill>
                <a:srgbClr val="333333"/>
              </a:solidFill>
              <a:latin typeface="Roboto"/>
              <a:ea typeface="Roboto"/>
              <a:cs typeface="Roboto"/>
              <a:sym typeface="Roboto"/>
            </a:endParaRPr>
          </a:p>
          <a:p>
            <a:pPr indent="-304800" lvl="0" marL="457200" rtl="0" algn="l">
              <a:lnSpc>
                <a:spcPct val="160000"/>
              </a:lnSpc>
              <a:spcBef>
                <a:spcPts val="0"/>
              </a:spcBef>
              <a:spcAft>
                <a:spcPts val="0"/>
              </a:spcAft>
              <a:buClr>
                <a:srgbClr val="333333"/>
              </a:buClr>
              <a:buSzPts val="1200"/>
              <a:buFont typeface="Roboto"/>
              <a:buAutoNum type="arabicPeriod"/>
            </a:pPr>
            <a:r>
              <a:rPr lang="en" sz="1200">
                <a:solidFill>
                  <a:srgbClr val="333333"/>
                </a:solidFill>
                <a:latin typeface="Roboto"/>
                <a:ea typeface="Roboto"/>
                <a:cs typeface="Roboto"/>
                <a:sym typeface="Roboto"/>
              </a:rPr>
              <a:t>Working software is the primary measure of progress - Delivering functional software to the customer is the ultimate factor that measures progress.</a:t>
            </a:r>
            <a:endParaRPr sz="1200">
              <a:solidFill>
                <a:srgbClr val="333333"/>
              </a:solidFill>
              <a:latin typeface="Roboto"/>
              <a:ea typeface="Roboto"/>
              <a:cs typeface="Roboto"/>
              <a:sym typeface="Roboto"/>
            </a:endParaRPr>
          </a:p>
          <a:p>
            <a:pPr indent="-304800" lvl="0" marL="457200" rtl="0" algn="l">
              <a:lnSpc>
                <a:spcPct val="160000"/>
              </a:lnSpc>
              <a:spcBef>
                <a:spcPts val="0"/>
              </a:spcBef>
              <a:spcAft>
                <a:spcPts val="0"/>
              </a:spcAft>
              <a:buClr>
                <a:srgbClr val="333333"/>
              </a:buClr>
              <a:buSzPts val="1200"/>
              <a:buFont typeface="Roboto"/>
              <a:buAutoNum type="arabicPeriod"/>
            </a:pPr>
            <a:r>
              <a:rPr lang="en" sz="1200">
                <a:solidFill>
                  <a:srgbClr val="333333"/>
                </a:solidFill>
                <a:latin typeface="Roboto"/>
                <a:ea typeface="Roboto"/>
                <a:cs typeface="Roboto"/>
                <a:sym typeface="Roboto"/>
              </a:rPr>
              <a:t>Agile processes to support a consistent development pace - Teams establish a repeatable and maintainable speed at which they can deliver working software, and they repeat it with each release.</a:t>
            </a:r>
            <a:endParaRPr sz="1200">
              <a:solidFill>
                <a:srgbClr val="333333"/>
              </a:solidFill>
              <a:latin typeface="Roboto"/>
              <a:ea typeface="Roboto"/>
              <a:cs typeface="Roboto"/>
              <a:sym typeface="Roboto"/>
            </a:endParaRPr>
          </a:p>
          <a:p>
            <a:pPr indent="-304800" lvl="0" marL="457200" rtl="0" algn="l">
              <a:lnSpc>
                <a:spcPct val="160000"/>
              </a:lnSpc>
              <a:spcBef>
                <a:spcPts val="0"/>
              </a:spcBef>
              <a:spcAft>
                <a:spcPts val="0"/>
              </a:spcAft>
              <a:buClr>
                <a:srgbClr val="333333"/>
              </a:buClr>
              <a:buSzPts val="1200"/>
              <a:buFont typeface="Roboto"/>
              <a:buAutoNum type="arabicPeriod"/>
            </a:pPr>
            <a:r>
              <a:rPr lang="en" sz="1200">
                <a:solidFill>
                  <a:srgbClr val="333333"/>
                </a:solidFill>
                <a:latin typeface="Roboto"/>
                <a:ea typeface="Roboto"/>
                <a:cs typeface="Roboto"/>
                <a:sym typeface="Roboto"/>
              </a:rPr>
              <a:t>Attention to technical detail and design enhances agility - The right skills and good design ensures the team can maintain the pace, constantly improve the product, and sustain change.</a:t>
            </a:r>
            <a:endParaRPr sz="1200">
              <a:solidFill>
                <a:srgbClr val="333333"/>
              </a:solidFill>
              <a:latin typeface="Roboto"/>
              <a:ea typeface="Roboto"/>
              <a:cs typeface="Roboto"/>
              <a:sym typeface="Roboto"/>
            </a:endParaRPr>
          </a:p>
          <a:p>
            <a:pPr indent="-304800" lvl="0" marL="457200" rtl="0" algn="l">
              <a:lnSpc>
                <a:spcPct val="160000"/>
              </a:lnSpc>
              <a:spcBef>
                <a:spcPts val="0"/>
              </a:spcBef>
              <a:spcAft>
                <a:spcPts val="0"/>
              </a:spcAft>
              <a:buClr>
                <a:srgbClr val="333333"/>
              </a:buClr>
              <a:buSzPts val="1200"/>
              <a:buFont typeface="Roboto"/>
              <a:buAutoNum type="arabicPeriod"/>
            </a:pPr>
            <a:r>
              <a:rPr lang="en" sz="1200">
                <a:solidFill>
                  <a:srgbClr val="333333"/>
                </a:solidFill>
                <a:latin typeface="Roboto"/>
                <a:ea typeface="Roboto"/>
                <a:cs typeface="Roboto"/>
                <a:sym typeface="Roboto"/>
              </a:rPr>
              <a:t>Simplicity - Develop just enough to get the job done for right now.</a:t>
            </a:r>
            <a:endParaRPr sz="1200">
              <a:solidFill>
                <a:srgbClr val="333333"/>
              </a:solidFill>
              <a:latin typeface="Roboto"/>
              <a:ea typeface="Roboto"/>
              <a:cs typeface="Roboto"/>
              <a:sym typeface="Roboto"/>
            </a:endParaRPr>
          </a:p>
          <a:p>
            <a:pPr indent="-304800" lvl="0" marL="457200" rtl="0" algn="l">
              <a:lnSpc>
                <a:spcPct val="160000"/>
              </a:lnSpc>
              <a:spcBef>
                <a:spcPts val="0"/>
              </a:spcBef>
              <a:spcAft>
                <a:spcPts val="0"/>
              </a:spcAft>
              <a:buClr>
                <a:srgbClr val="333333"/>
              </a:buClr>
              <a:buSzPts val="1200"/>
              <a:buFont typeface="Roboto"/>
              <a:buAutoNum type="arabicPeriod"/>
            </a:pPr>
            <a:r>
              <a:rPr lang="en" sz="1200">
                <a:solidFill>
                  <a:srgbClr val="333333"/>
                </a:solidFill>
                <a:latin typeface="Roboto"/>
                <a:ea typeface="Roboto"/>
                <a:cs typeface="Roboto"/>
                <a:sym typeface="Roboto"/>
              </a:rPr>
              <a:t>Self-organizing teams encourage great architectures, requirements, and designs - Skilled and motivated team members who have decision-making power, take ownership, communicate regularly with other team members, and share ideas that deliver quality products.</a:t>
            </a:r>
            <a:endParaRPr sz="1200">
              <a:solidFill>
                <a:srgbClr val="333333"/>
              </a:solidFill>
              <a:latin typeface="Roboto"/>
              <a:ea typeface="Roboto"/>
              <a:cs typeface="Roboto"/>
              <a:sym typeface="Roboto"/>
            </a:endParaRPr>
          </a:p>
          <a:p>
            <a:pPr indent="-304800" lvl="0" marL="457200" rtl="0" algn="l">
              <a:lnSpc>
                <a:spcPct val="160000"/>
              </a:lnSpc>
              <a:spcBef>
                <a:spcPts val="0"/>
              </a:spcBef>
              <a:spcAft>
                <a:spcPts val="0"/>
              </a:spcAft>
              <a:buClr>
                <a:srgbClr val="333333"/>
              </a:buClr>
              <a:buSzPts val="1200"/>
              <a:buFont typeface="Roboto"/>
              <a:buAutoNum type="arabicPeriod"/>
            </a:pPr>
            <a:r>
              <a:rPr lang="en" sz="1200">
                <a:solidFill>
                  <a:srgbClr val="333333"/>
                </a:solidFill>
                <a:latin typeface="Roboto"/>
                <a:ea typeface="Roboto"/>
                <a:cs typeface="Roboto"/>
                <a:sym typeface="Roboto"/>
              </a:rPr>
              <a:t>Regular reflections on how to become more effective - Self-improvement, process improvement, advancing skills, and techniques help team members work more efficiently.</a:t>
            </a:r>
            <a:endParaRPr sz="1200">
              <a:solidFill>
                <a:srgbClr val="333333"/>
              </a:solidFill>
              <a:latin typeface="Roboto"/>
              <a:ea typeface="Roboto"/>
              <a:cs typeface="Roboto"/>
              <a:sym typeface="Roboto"/>
            </a:endParaRPr>
          </a:p>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g3ccdea41ad_4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9" name="Google Shape;419;g3ccdea41ad_4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3a4f13183b_1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4" name="Google Shape;424;g3a4f13183b_1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4325" lvl="0" marL="457200" rtl="0" algn="l">
              <a:lnSpc>
                <a:spcPct val="115000"/>
              </a:lnSpc>
              <a:spcBef>
                <a:spcPts val="0"/>
              </a:spcBef>
              <a:spcAft>
                <a:spcPts val="0"/>
              </a:spcAft>
              <a:buClr>
                <a:srgbClr val="415970"/>
              </a:buClr>
              <a:buSzPts val="1350"/>
              <a:buFont typeface="Raleway"/>
              <a:buChar char="●"/>
            </a:pPr>
            <a:r>
              <a:rPr lang="en" sz="1350">
                <a:solidFill>
                  <a:srgbClr val="415970"/>
                </a:solidFill>
                <a:latin typeface="Raleway"/>
                <a:ea typeface="Raleway"/>
                <a:cs typeface="Raleway"/>
                <a:sym typeface="Raleway"/>
              </a:rPr>
              <a:t>A Sprint, a time-box of one month or less during which a “Done”, useable, and potentially releasable product Increment is created. </a:t>
            </a:r>
            <a:endParaRPr sz="1350">
              <a:solidFill>
                <a:srgbClr val="415970"/>
              </a:solidFill>
              <a:latin typeface="Raleway"/>
              <a:ea typeface="Raleway"/>
              <a:cs typeface="Raleway"/>
              <a:sym typeface="Raleway"/>
            </a:endParaRPr>
          </a:p>
          <a:p>
            <a:pPr indent="-314325" lvl="0" marL="457200" rtl="0" algn="l">
              <a:lnSpc>
                <a:spcPct val="115000"/>
              </a:lnSpc>
              <a:spcBef>
                <a:spcPts val="1000"/>
              </a:spcBef>
              <a:spcAft>
                <a:spcPts val="0"/>
              </a:spcAft>
              <a:buClr>
                <a:srgbClr val="415970"/>
              </a:buClr>
              <a:buSzPts val="1350"/>
              <a:buFont typeface="Raleway"/>
              <a:buChar char="●"/>
            </a:pPr>
            <a:r>
              <a:rPr lang="en" sz="1350">
                <a:solidFill>
                  <a:srgbClr val="415970"/>
                </a:solidFill>
                <a:latin typeface="Raleway"/>
                <a:ea typeface="Raleway"/>
                <a:cs typeface="Raleway"/>
                <a:sym typeface="Raleway"/>
              </a:rPr>
              <a:t>Sprints have consistent durations throughout a development effort. </a:t>
            </a:r>
            <a:endParaRPr sz="1350">
              <a:solidFill>
                <a:srgbClr val="415970"/>
              </a:solidFill>
              <a:latin typeface="Raleway"/>
              <a:ea typeface="Raleway"/>
              <a:cs typeface="Raleway"/>
              <a:sym typeface="Raleway"/>
            </a:endParaRPr>
          </a:p>
          <a:p>
            <a:pPr indent="-314325" lvl="0" marL="457200" rtl="0" algn="l">
              <a:lnSpc>
                <a:spcPct val="115000"/>
              </a:lnSpc>
              <a:spcBef>
                <a:spcPts val="1000"/>
              </a:spcBef>
              <a:spcAft>
                <a:spcPts val="0"/>
              </a:spcAft>
              <a:buClr>
                <a:srgbClr val="415970"/>
              </a:buClr>
              <a:buSzPts val="1350"/>
              <a:buFont typeface="Raleway"/>
              <a:buChar char="●"/>
            </a:pPr>
            <a:r>
              <a:rPr lang="en" sz="1350">
                <a:solidFill>
                  <a:srgbClr val="415970"/>
                </a:solidFill>
                <a:latin typeface="Raleway"/>
                <a:ea typeface="Raleway"/>
                <a:cs typeface="Raleway"/>
                <a:sym typeface="Raleway"/>
              </a:rPr>
              <a:t>A new Sprint starts immediately after the conclusion of the previous Sprint.</a:t>
            </a:r>
            <a:endParaRPr sz="1300">
              <a:solidFill>
                <a:schemeClr val="accent1"/>
              </a:solidFill>
              <a:latin typeface="Lato"/>
              <a:ea typeface="Lato"/>
              <a:cs typeface="Lato"/>
              <a:sym typeface="Lato"/>
            </a:endParaRPr>
          </a:p>
          <a:p>
            <a:pPr indent="0" lvl="0" marL="0" rtl="0" algn="l">
              <a:lnSpc>
                <a:spcPct val="115000"/>
              </a:lnSpc>
              <a:spcBef>
                <a:spcPts val="1000"/>
              </a:spcBef>
              <a:spcAft>
                <a:spcPts val="0"/>
              </a:spcAft>
              <a:buNone/>
            </a:pPr>
            <a:r>
              <a:rPr lang="en" sz="1350">
                <a:solidFill>
                  <a:srgbClr val="415970"/>
                </a:solidFill>
                <a:latin typeface="Raleway"/>
                <a:ea typeface="Raleway"/>
                <a:cs typeface="Raleway"/>
                <a:sym typeface="Raleway"/>
              </a:rPr>
              <a:t>During the Sprint:</a:t>
            </a:r>
            <a:endParaRPr sz="1350">
              <a:solidFill>
                <a:srgbClr val="415970"/>
              </a:solidFill>
              <a:latin typeface="Raleway"/>
              <a:ea typeface="Raleway"/>
              <a:cs typeface="Raleway"/>
              <a:sym typeface="Raleway"/>
            </a:endParaRPr>
          </a:p>
          <a:p>
            <a:pPr indent="-314325" lvl="0" marL="457200" rtl="0" algn="l">
              <a:lnSpc>
                <a:spcPct val="115000"/>
              </a:lnSpc>
              <a:spcBef>
                <a:spcPts val="1000"/>
              </a:spcBef>
              <a:spcAft>
                <a:spcPts val="0"/>
              </a:spcAft>
              <a:buClr>
                <a:srgbClr val="415970"/>
              </a:buClr>
              <a:buSzPts val="1350"/>
              <a:buFont typeface="Raleway"/>
              <a:buChar char="●"/>
            </a:pPr>
            <a:r>
              <a:rPr lang="en" sz="1350">
                <a:solidFill>
                  <a:srgbClr val="415970"/>
                </a:solidFill>
                <a:latin typeface="Raleway"/>
                <a:ea typeface="Raleway"/>
                <a:cs typeface="Raleway"/>
                <a:sym typeface="Raleway"/>
              </a:rPr>
              <a:t>No changes are made that would endanger the Sprint Goal;</a:t>
            </a:r>
            <a:endParaRPr sz="1350">
              <a:solidFill>
                <a:srgbClr val="415970"/>
              </a:solidFill>
              <a:latin typeface="Raleway"/>
              <a:ea typeface="Raleway"/>
              <a:cs typeface="Raleway"/>
              <a:sym typeface="Raleway"/>
            </a:endParaRPr>
          </a:p>
          <a:p>
            <a:pPr indent="-314325" lvl="0" marL="457200" rtl="0" algn="l">
              <a:lnSpc>
                <a:spcPct val="115000"/>
              </a:lnSpc>
              <a:spcBef>
                <a:spcPts val="1000"/>
              </a:spcBef>
              <a:spcAft>
                <a:spcPts val="0"/>
              </a:spcAft>
              <a:buClr>
                <a:srgbClr val="415970"/>
              </a:buClr>
              <a:buSzPts val="1350"/>
              <a:buFont typeface="Raleway"/>
              <a:buChar char="●"/>
            </a:pPr>
            <a:r>
              <a:rPr lang="en" sz="1350">
                <a:solidFill>
                  <a:srgbClr val="415970"/>
                </a:solidFill>
                <a:latin typeface="Raleway"/>
                <a:ea typeface="Raleway"/>
                <a:cs typeface="Raleway"/>
                <a:sym typeface="Raleway"/>
              </a:rPr>
              <a:t>Quality goals do not decrease; and,</a:t>
            </a:r>
            <a:endParaRPr sz="1350">
              <a:solidFill>
                <a:srgbClr val="415970"/>
              </a:solidFill>
              <a:latin typeface="Raleway"/>
              <a:ea typeface="Raleway"/>
              <a:cs typeface="Raleway"/>
              <a:sym typeface="Raleway"/>
            </a:endParaRPr>
          </a:p>
          <a:p>
            <a:pPr indent="-314325" lvl="0" marL="457200" rtl="0" algn="l">
              <a:lnSpc>
                <a:spcPct val="115000"/>
              </a:lnSpc>
              <a:spcBef>
                <a:spcPts val="1000"/>
              </a:spcBef>
              <a:spcAft>
                <a:spcPts val="0"/>
              </a:spcAft>
              <a:buClr>
                <a:srgbClr val="415970"/>
              </a:buClr>
              <a:buSzPts val="1350"/>
              <a:buFont typeface="Raleway"/>
              <a:buChar char="●"/>
            </a:pPr>
            <a:r>
              <a:rPr lang="en" sz="1350">
                <a:solidFill>
                  <a:srgbClr val="415970"/>
                </a:solidFill>
                <a:latin typeface="Raleway"/>
                <a:ea typeface="Raleway"/>
                <a:cs typeface="Raleway"/>
                <a:sym typeface="Raleway"/>
              </a:rPr>
              <a:t>Scope may be clarified and re-negotiated between the Product Owner and Development Team as more is learned.</a:t>
            </a:r>
            <a:endParaRPr sz="1300">
              <a:solidFill>
                <a:schemeClr val="accent1"/>
              </a:solidFill>
              <a:latin typeface="Lato"/>
              <a:ea typeface="Lato"/>
              <a:cs typeface="Lato"/>
              <a:sym typeface="Lato"/>
            </a:endParaRPr>
          </a:p>
          <a:p>
            <a:pPr indent="0" lvl="0" marL="0" rtl="0" algn="l">
              <a:spcBef>
                <a:spcPts val="100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3caca006e8_0_48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0" name="Google Shape;430;g3caca006e8_0_482: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200" u="none" cap="none" strike="noStrike">
              <a:solidFill>
                <a:schemeClr val="dk1"/>
              </a:solidFill>
              <a:latin typeface="Calibri"/>
              <a:ea typeface="Calibri"/>
              <a:cs typeface="Calibri"/>
              <a:sym typeface="Calibri"/>
            </a:endParaRPr>
          </a:p>
        </p:txBody>
      </p:sp>
      <p:sp>
        <p:nvSpPr>
          <p:cNvPr id="431" name="Google Shape;431;g3caca006e8_0_48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g3caca006e8_0_47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8" name="Google Shape;438;g3caca006e8_0_475: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lang="en" sz="1000">
                <a:solidFill>
                  <a:srgbClr val="333333"/>
                </a:solidFill>
                <a:highlight>
                  <a:srgbClr val="FFFFFF"/>
                </a:highlight>
              </a:rPr>
              <a:t>Sameer:</a:t>
            </a:r>
            <a:endParaRPr sz="1000">
              <a:solidFill>
                <a:srgbClr val="333333"/>
              </a:solidFill>
              <a:highlight>
                <a:srgbClr val="FFFFFF"/>
              </a:highlight>
            </a:endParaRPr>
          </a:p>
          <a:p>
            <a:pPr indent="0" lvl="0" marL="0" marR="0" rtl="0" algn="l">
              <a:lnSpc>
                <a:spcPct val="100000"/>
              </a:lnSpc>
              <a:spcBef>
                <a:spcPts val="0"/>
              </a:spcBef>
              <a:spcAft>
                <a:spcPts val="0"/>
              </a:spcAft>
              <a:buClr>
                <a:srgbClr val="000000"/>
              </a:buClr>
              <a:buSzPts val="1400"/>
              <a:buFont typeface="Arial"/>
              <a:buNone/>
            </a:pPr>
            <a:r>
              <a:rPr lang="en" sz="1000">
                <a:solidFill>
                  <a:srgbClr val="333333"/>
                </a:solidFill>
                <a:highlight>
                  <a:srgbClr val="FFFFFF"/>
                </a:highlight>
              </a:rPr>
              <a:t>How do we facilitate this slide? Maybe ask the audience for one example of each value as demonstrated by our team? e.g. there was a time when we showed focus by working on x and y</a:t>
            </a:r>
            <a:endParaRPr b="0" i="0" sz="1200" u="none" cap="none" strike="noStrike">
              <a:solidFill>
                <a:schemeClr val="dk1"/>
              </a:solidFill>
              <a:latin typeface="Calibri"/>
              <a:ea typeface="Calibri"/>
              <a:cs typeface="Calibri"/>
              <a:sym typeface="Calibri"/>
            </a:endParaRPr>
          </a:p>
        </p:txBody>
      </p:sp>
      <p:sp>
        <p:nvSpPr>
          <p:cNvPr id="439" name="Google Shape;439;g3caca006e8_0_47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g3a4f13183b_1_1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6" name="Google Shape;446;g3a4f13183b_1_1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Run to 4 mins : </a:t>
            </a:r>
            <a:r>
              <a:rPr lang="en" sz="1400"/>
              <a:t>Video - https://www.youtube.com/watch?v=oheekef7oJk&amp;t=104s</a:t>
            </a:r>
            <a:endParaRPr sz="1400"/>
          </a:p>
          <a:p>
            <a:pPr indent="0" lvl="0" marL="0" rtl="0" algn="l">
              <a:spcBef>
                <a:spcPts val="0"/>
              </a:spcBef>
              <a:spcAft>
                <a:spcPts val="0"/>
              </a:spcAft>
              <a:buNone/>
            </a:pPr>
            <a:r>
              <a:t/>
            </a:r>
            <a:endParaRPr/>
          </a:p>
          <a:p>
            <a:pPr indent="-298450" lvl="0" marL="457200" rtl="0" algn="l">
              <a:spcBef>
                <a:spcPts val="0"/>
              </a:spcBef>
              <a:spcAft>
                <a:spcPts val="0"/>
              </a:spcAft>
              <a:buSzPts val="1100"/>
              <a:buAutoNum type="arabicPeriod"/>
            </a:pPr>
            <a:r>
              <a:rPr lang="en"/>
              <a:t>How can we facilitate role of scrum master?</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g3cc3e398bb_0_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3" name="Google Shape;453;g3cc3e398bb_0_1: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200" u="none" cap="none" strike="noStrike">
              <a:solidFill>
                <a:schemeClr val="dk1"/>
              </a:solidFill>
              <a:latin typeface="Calibri"/>
              <a:ea typeface="Calibri"/>
              <a:cs typeface="Calibri"/>
              <a:sym typeface="Calibri"/>
            </a:endParaRPr>
          </a:p>
        </p:txBody>
      </p:sp>
      <p:sp>
        <p:nvSpPr>
          <p:cNvPr id="454" name="Google Shape;454;g3cc3e398bb_0_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g3a4f13183b_1_1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66" name="Google Shape;466;g3a4f13183b_1_116: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200" u="none" cap="none" strike="noStrike">
              <a:solidFill>
                <a:schemeClr val="dk1"/>
              </a:solidFill>
              <a:latin typeface="Calibri"/>
              <a:ea typeface="Calibri"/>
              <a:cs typeface="Calibri"/>
              <a:sym typeface="Calibri"/>
            </a:endParaRPr>
          </a:p>
        </p:txBody>
      </p:sp>
      <p:sp>
        <p:nvSpPr>
          <p:cNvPr id="467" name="Google Shape;467;g3a4f13183b_1_11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3f519d224b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3f519d224b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50000"/>
              </a:lnSpc>
              <a:spcBef>
                <a:spcPts val="0"/>
              </a:spcBef>
              <a:spcAft>
                <a:spcPts val="0"/>
              </a:spcAft>
              <a:buClr>
                <a:srgbClr val="000000"/>
              </a:buClr>
              <a:buSzPts val="1100"/>
              <a:buFont typeface="Arial"/>
              <a:buNone/>
            </a:pPr>
            <a:r>
              <a:rPr lang="en" sz="1300">
                <a:solidFill>
                  <a:srgbClr val="444444"/>
                </a:solidFill>
                <a:latin typeface="Verdana"/>
                <a:ea typeface="Verdana"/>
                <a:cs typeface="Verdana"/>
                <a:sym typeface="Verdana"/>
              </a:rPr>
              <a:t>Grace &amp; alice </a:t>
            </a:r>
            <a:endParaRPr sz="1300">
              <a:solidFill>
                <a:srgbClr val="444444"/>
              </a:solidFill>
              <a:latin typeface="Verdana"/>
              <a:ea typeface="Verdana"/>
              <a:cs typeface="Verdana"/>
              <a:sym typeface="Verdana"/>
            </a:endParaRPr>
          </a:p>
          <a:p>
            <a:pPr indent="0" lvl="0" marL="0" rtl="0" algn="just">
              <a:lnSpc>
                <a:spcPct val="150000"/>
              </a:lnSpc>
              <a:spcBef>
                <a:spcPts val="0"/>
              </a:spcBef>
              <a:spcAft>
                <a:spcPts val="0"/>
              </a:spcAft>
              <a:buClr>
                <a:srgbClr val="000000"/>
              </a:buClr>
              <a:buSzPts val="1100"/>
              <a:buFont typeface="Arial"/>
              <a:buNone/>
            </a:pPr>
            <a:r>
              <a:t/>
            </a:r>
            <a:endParaRPr sz="1300">
              <a:solidFill>
                <a:srgbClr val="444444"/>
              </a:solidFill>
              <a:latin typeface="Verdana"/>
              <a:ea typeface="Verdana"/>
              <a:cs typeface="Verdana"/>
              <a:sym typeface="Verdana"/>
            </a:endParaRPr>
          </a:p>
          <a:p>
            <a:pPr indent="0" lvl="0" marL="0" rtl="0" algn="just">
              <a:lnSpc>
                <a:spcPct val="150000"/>
              </a:lnSpc>
              <a:spcBef>
                <a:spcPts val="0"/>
              </a:spcBef>
              <a:spcAft>
                <a:spcPts val="0"/>
              </a:spcAft>
              <a:buClr>
                <a:srgbClr val="000000"/>
              </a:buClr>
              <a:buSzPts val="1100"/>
              <a:buFont typeface="Arial"/>
              <a:buNone/>
            </a:pPr>
            <a:r>
              <a:rPr lang="en" sz="1300">
                <a:solidFill>
                  <a:srgbClr val="444444"/>
                </a:solidFill>
                <a:latin typeface="Verdana"/>
                <a:ea typeface="Verdana"/>
                <a:cs typeface="Verdana"/>
                <a:sym typeface="Verdana"/>
              </a:rPr>
              <a:t>Create a flip chart with the “scoreboard” for the game. Write the rules on a flip chart or white board.</a:t>
            </a:r>
            <a:endParaRPr sz="1300">
              <a:solidFill>
                <a:srgbClr val="444444"/>
              </a:solidFill>
              <a:latin typeface="Verdana"/>
              <a:ea typeface="Verdana"/>
              <a:cs typeface="Verdana"/>
              <a:sym typeface="Verdana"/>
            </a:endParaRPr>
          </a:p>
          <a:p>
            <a:pPr indent="0" lvl="0" marL="0" rtl="0" algn="just">
              <a:lnSpc>
                <a:spcPct val="150000"/>
              </a:lnSpc>
              <a:spcBef>
                <a:spcPts val="0"/>
              </a:spcBef>
              <a:spcAft>
                <a:spcPts val="0"/>
              </a:spcAft>
              <a:buClr>
                <a:srgbClr val="000000"/>
              </a:buClr>
              <a:buSzPts val="1100"/>
              <a:buFont typeface="Arial"/>
              <a:buNone/>
            </a:pPr>
            <a:r>
              <a:t/>
            </a:r>
            <a:endParaRPr sz="1300">
              <a:solidFill>
                <a:srgbClr val="444444"/>
              </a:solidFill>
              <a:latin typeface="Verdana"/>
              <a:ea typeface="Verdana"/>
              <a:cs typeface="Verdana"/>
              <a:sym typeface="Verdana"/>
            </a:endParaRPr>
          </a:p>
          <a:p>
            <a:pPr indent="0" lvl="0" marL="0" rtl="0" algn="just">
              <a:lnSpc>
                <a:spcPct val="150000"/>
              </a:lnSpc>
              <a:spcBef>
                <a:spcPts val="0"/>
              </a:spcBef>
              <a:spcAft>
                <a:spcPts val="0"/>
              </a:spcAft>
              <a:buClr>
                <a:srgbClr val="000000"/>
              </a:buClr>
              <a:buSzPts val="1100"/>
              <a:buFont typeface="Arial"/>
              <a:buNone/>
            </a:pPr>
            <a:r>
              <a:rPr lang="en" sz="1300">
                <a:solidFill>
                  <a:srgbClr val="444444"/>
                </a:solidFill>
                <a:latin typeface="Verdana"/>
                <a:ea typeface="Verdana"/>
                <a:cs typeface="Verdana"/>
                <a:sym typeface="Verdana"/>
              </a:rPr>
              <a:t>How to facilitate?</a:t>
            </a:r>
            <a:endParaRPr sz="1300">
              <a:solidFill>
                <a:srgbClr val="444444"/>
              </a:solidFill>
              <a:latin typeface="Verdana"/>
              <a:ea typeface="Verdana"/>
              <a:cs typeface="Verdana"/>
              <a:sym typeface="Verdana"/>
            </a:endParaRPr>
          </a:p>
          <a:p>
            <a:pPr indent="-285750" lvl="0" marL="457200" rtl="0" algn="just">
              <a:lnSpc>
                <a:spcPct val="150000"/>
              </a:lnSpc>
              <a:spcBef>
                <a:spcPts val="0"/>
              </a:spcBef>
              <a:spcAft>
                <a:spcPts val="0"/>
              </a:spcAft>
              <a:buClr>
                <a:srgbClr val="444444"/>
              </a:buClr>
              <a:buSzPts val="900"/>
              <a:buFont typeface="Verdana"/>
              <a:buChar char="●"/>
            </a:pPr>
            <a:r>
              <a:rPr lang="en" sz="900">
                <a:solidFill>
                  <a:srgbClr val="444444"/>
                </a:solidFill>
                <a:latin typeface="Verdana"/>
                <a:ea typeface="Verdana"/>
                <a:cs typeface="Verdana"/>
                <a:sym typeface="Verdana"/>
              </a:rPr>
              <a:t>2 min introduction</a:t>
            </a:r>
            <a:endParaRPr sz="900">
              <a:solidFill>
                <a:srgbClr val="444444"/>
              </a:solidFill>
              <a:latin typeface="Verdana"/>
              <a:ea typeface="Verdana"/>
              <a:cs typeface="Verdana"/>
              <a:sym typeface="Verdana"/>
            </a:endParaRPr>
          </a:p>
          <a:p>
            <a:pPr indent="-285750" lvl="0" marL="457200" rtl="0" algn="just">
              <a:lnSpc>
                <a:spcPct val="150000"/>
              </a:lnSpc>
              <a:spcBef>
                <a:spcPts val="0"/>
              </a:spcBef>
              <a:spcAft>
                <a:spcPts val="0"/>
              </a:spcAft>
              <a:buClr>
                <a:srgbClr val="444444"/>
              </a:buClr>
              <a:buSzPts val="900"/>
              <a:buFont typeface="Verdana"/>
              <a:buChar char="●"/>
            </a:pPr>
            <a:r>
              <a:rPr lang="en" sz="900">
                <a:solidFill>
                  <a:srgbClr val="444444"/>
                </a:solidFill>
                <a:latin typeface="Verdana"/>
                <a:ea typeface="Verdana"/>
                <a:cs typeface="Verdana"/>
                <a:sym typeface="Verdana"/>
              </a:rPr>
              <a:t>2 min for rules</a:t>
            </a:r>
            <a:endParaRPr sz="900">
              <a:solidFill>
                <a:srgbClr val="444444"/>
              </a:solidFill>
              <a:latin typeface="Verdana"/>
              <a:ea typeface="Verdana"/>
              <a:cs typeface="Verdana"/>
              <a:sym typeface="Verdana"/>
            </a:endParaRPr>
          </a:p>
          <a:p>
            <a:pPr indent="-285750" lvl="0" marL="457200" rtl="0" algn="just">
              <a:lnSpc>
                <a:spcPct val="150000"/>
              </a:lnSpc>
              <a:spcBef>
                <a:spcPts val="0"/>
              </a:spcBef>
              <a:spcAft>
                <a:spcPts val="0"/>
              </a:spcAft>
              <a:buClr>
                <a:srgbClr val="444444"/>
              </a:buClr>
              <a:buSzPts val="900"/>
              <a:buFont typeface="Verdana"/>
              <a:buChar char="●"/>
            </a:pPr>
            <a:r>
              <a:rPr lang="en" sz="900">
                <a:solidFill>
                  <a:srgbClr val="444444"/>
                </a:solidFill>
                <a:latin typeface="Verdana"/>
                <a:ea typeface="Verdana"/>
                <a:cs typeface="Verdana"/>
                <a:sym typeface="Verdana"/>
              </a:rPr>
              <a:t>2 min preparation time for first sprint</a:t>
            </a:r>
            <a:endParaRPr sz="900">
              <a:solidFill>
                <a:srgbClr val="444444"/>
              </a:solidFill>
              <a:latin typeface="Verdana"/>
              <a:ea typeface="Verdana"/>
              <a:cs typeface="Verdana"/>
              <a:sym typeface="Verdana"/>
            </a:endParaRPr>
          </a:p>
          <a:p>
            <a:pPr indent="-285750" lvl="0" marL="457200" rtl="0" algn="just">
              <a:lnSpc>
                <a:spcPct val="150000"/>
              </a:lnSpc>
              <a:spcBef>
                <a:spcPts val="0"/>
              </a:spcBef>
              <a:spcAft>
                <a:spcPts val="0"/>
              </a:spcAft>
              <a:buClr>
                <a:srgbClr val="444444"/>
              </a:buClr>
              <a:buSzPts val="900"/>
              <a:buFont typeface="Verdana"/>
              <a:buChar char="●"/>
            </a:pPr>
            <a:r>
              <a:rPr lang="en" sz="900">
                <a:solidFill>
                  <a:srgbClr val="444444"/>
                </a:solidFill>
                <a:latin typeface="Verdana"/>
                <a:ea typeface="Verdana"/>
                <a:cs typeface="Verdana"/>
                <a:sym typeface="Verdana"/>
              </a:rPr>
              <a:t>Run 5 iterations:</a:t>
            </a:r>
            <a:endParaRPr sz="900">
              <a:solidFill>
                <a:srgbClr val="444444"/>
              </a:solidFill>
              <a:latin typeface="Verdana"/>
              <a:ea typeface="Verdana"/>
              <a:cs typeface="Verdana"/>
              <a:sym typeface="Verdana"/>
            </a:endParaRPr>
          </a:p>
          <a:p>
            <a:pPr indent="-285750" lvl="0" marL="457200" rtl="0" algn="just">
              <a:lnSpc>
                <a:spcPct val="150000"/>
              </a:lnSpc>
              <a:spcBef>
                <a:spcPts val="0"/>
              </a:spcBef>
              <a:spcAft>
                <a:spcPts val="0"/>
              </a:spcAft>
              <a:buClr>
                <a:srgbClr val="444444"/>
              </a:buClr>
              <a:buSzPts val="900"/>
              <a:buFont typeface="Verdana"/>
              <a:buChar char="●"/>
            </a:pPr>
            <a:r>
              <a:rPr lang="en" sz="900">
                <a:solidFill>
                  <a:srgbClr val="444444"/>
                </a:solidFill>
                <a:latin typeface="Verdana"/>
                <a:ea typeface="Verdana"/>
                <a:cs typeface="Verdana"/>
                <a:sym typeface="Verdana"/>
              </a:rPr>
              <a:t>– Get an estimate from the team</a:t>
            </a:r>
            <a:endParaRPr sz="900">
              <a:solidFill>
                <a:srgbClr val="444444"/>
              </a:solidFill>
              <a:latin typeface="Verdana"/>
              <a:ea typeface="Verdana"/>
              <a:cs typeface="Verdana"/>
              <a:sym typeface="Verdana"/>
            </a:endParaRPr>
          </a:p>
          <a:p>
            <a:pPr indent="-285750" lvl="0" marL="457200" rtl="0" algn="just">
              <a:lnSpc>
                <a:spcPct val="150000"/>
              </a:lnSpc>
              <a:spcBef>
                <a:spcPts val="0"/>
              </a:spcBef>
              <a:spcAft>
                <a:spcPts val="0"/>
              </a:spcAft>
              <a:buClr>
                <a:srgbClr val="444444"/>
              </a:buClr>
              <a:buSzPts val="900"/>
              <a:buFont typeface="Verdana"/>
              <a:buChar char="●"/>
            </a:pPr>
            <a:r>
              <a:rPr lang="en" sz="900">
                <a:solidFill>
                  <a:srgbClr val="444444"/>
                </a:solidFill>
                <a:latin typeface="Verdana"/>
                <a:ea typeface="Verdana"/>
                <a:cs typeface="Verdana"/>
                <a:sym typeface="Verdana"/>
              </a:rPr>
              <a:t>– 2 min iteration</a:t>
            </a:r>
            <a:endParaRPr sz="900">
              <a:solidFill>
                <a:srgbClr val="444444"/>
              </a:solidFill>
              <a:latin typeface="Verdana"/>
              <a:ea typeface="Verdana"/>
              <a:cs typeface="Verdana"/>
              <a:sym typeface="Verdana"/>
            </a:endParaRPr>
          </a:p>
          <a:p>
            <a:pPr indent="-285750" lvl="0" marL="457200" rtl="0" algn="just">
              <a:lnSpc>
                <a:spcPct val="150000"/>
              </a:lnSpc>
              <a:spcBef>
                <a:spcPts val="0"/>
              </a:spcBef>
              <a:spcAft>
                <a:spcPts val="0"/>
              </a:spcAft>
              <a:buClr>
                <a:srgbClr val="444444"/>
              </a:buClr>
              <a:buSzPts val="900"/>
              <a:buFont typeface="Verdana"/>
              <a:buChar char="●"/>
            </a:pPr>
            <a:r>
              <a:rPr lang="en" sz="900">
                <a:solidFill>
                  <a:srgbClr val="444444"/>
                </a:solidFill>
                <a:latin typeface="Verdana"/>
                <a:ea typeface="Verdana"/>
                <a:cs typeface="Verdana"/>
                <a:sym typeface="Verdana"/>
              </a:rPr>
              <a:t>– 1 min team to plan improvements</a:t>
            </a:r>
            <a:endParaRPr sz="900">
              <a:solidFill>
                <a:srgbClr val="444444"/>
              </a:solidFill>
              <a:latin typeface="Verdana"/>
              <a:ea typeface="Verdana"/>
              <a:cs typeface="Verdana"/>
              <a:sym typeface="Verdana"/>
            </a:endParaRPr>
          </a:p>
          <a:p>
            <a:pPr indent="-285750" lvl="0" marL="457200" rtl="0" algn="just">
              <a:lnSpc>
                <a:spcPct val="150000"/>
              </a:lnSpc>
              <a:spcBef>
                <a:spcPts val="0"/>
              </a:spcBef>
              <a:spcAft>
                <a:spcPts val="0"/>
              </a:spcAft>
              <a:buClr>
                <a:srgbClr val="444444"/>
              </a:buClr>
              <a:buSzPts val="900"/>
              <a:buFont typeface="Verdana"/>
              <a:buChar char="●"/>
            </a:pPr>
            <a:r>
              <a:rPr lang="en" sz="900">
                <a:solidFill>
                  <a:srgbClr val="444444"/>
                </a:solidFill>
                <a:latin typeface="Verdana"/>
                <a:ea typeface="Verdana"/>
                <a:cs typeface="Verdana"/>
                <a:sym typeface="Verdana"/>
              </a:rPr>
              <a:t>10 minute debrief - what were people’s observations? What did you learn?</a:t>
            </a:r>
            <a:endParaRPr sz="900">
              <a:solidFill>
                <a:srgbClr val="444444"/>
              </a:solidFill>
              <a:latin typeface="Verdana"/>
              <a:ea typeface="Verdana"/>
              <a:cs typeface="Verdana"/>
              <a:sym typeface="Verdana"/>
            </a:endParaRPr>
          </a:p>
          <a:p>
            <a:pPr indent="0" lvl="0" marL="0" rtl="0" algn="l">
              <a:spcBef>
                <a:spcPts val="0"/>
              </a:spcBef>
              <a:spcAft>
                <a:spcPts val="0"/>
              </a:spcAft>
              <a:buClr>
                <a:srgbClr val="5EA7AA"/>
              </a:buClr>
              <a:buSzPts val="1100"/>
              <a:buFont typeface="Arial"/>
              <a:buNone/>
            </a:pPr>
            <a:r>
              <a:t/>
            </a:r>
            <a:endParaRPr/>
          </a:p>
          <a:p>
            <a:pPr indent="0" lvl="0" marL="0" rtl="0" algn="l">
              <a:spcBef>
                <a:spcPts val="0"/>
              </a:spcBef>
              <a:spcAft>
                <a:spcPts val="0"/>
              </a:spcAft>
              <a:buClr>
                <a:srgbClr val="5EA7AA"/>
              </a:buClr>
              <a:buSzPts val="1100"/>
              <a:buFont typeface="Arial"/>
              <a:buNone/>
            </a:pPr>
            <a:r>
              <a:t/>
            </a:r>
            <a:endParaRPr/>
          </a:p>
          <a:p>
            <a:pPr indent="0" lvl="0" marL="0" rtl="0" algn="l">
              <a:spcBef>
                <a:spcPts val="0"/>
              </a:spcBef>
              <a:spcAft>
                <a:spcPts val="0"/>
              </a:spcAft>
              <a:buClr>
                <a:srgbClr val="5EA7AA"/>
              </a:buClr>
              <a:buSzPts val="1100"/>
              <a:buFont typeface="Arial"/>
              <a:buNone/>
            </a:pPr>
            <a:r>
              <a:rPr lang="en" u="sng">
                <a:solidFill>
                  <a:srgbClr val="5EA7AA"/>
                </a:solidFill>
                <a:hlinkClick r:id="rId2">
                  <a:extLst>
                    <a:ext uri="{A12FA001-AC4F-418D-AE19-62706E023703}">
                      <ahyp:hlinkClr val="tx"/>
                    </a:ext>
                  </a:extLst>
                </a:hlinkClick>
              </a:rPr>
              <a:t>http://dpwhelan.com/blog/uncategorized/learning-scrum-through-the-ball-point-game/</a:t>
            </a:r>
            <a:r>
              <a:rPr lang="en"/>
              <a:t> </a:t>
            </a:r>
            <a:endParaRPr/>
          </a:p>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g3a4f13183b_1_1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4" name="Google Shape;474;g3a4f13183b_1_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Run to 5 mins 40 seconds.</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 sz="1400"/>
              <a:t>Ru</a:t>
            </a:r>
            <a:r>
              <a:rPr lang="en" sz="1400"/>
              <a:t>Video - https://www.youtube.com/watch?v=502ILHjX9EE</a:t>
            </a:r>
            <a:endParaRPr sz="1400"/>
          </a:p>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g3caca006e8_0_48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81" name="Google Shape;481;g3caca006e8_0_489: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200" u="none" cap="none" strike="noStrike">
              <a:solidFill>
                <a:schemeClr val="dk1"/>
              </a:solidFill>
              <a:latin typeface="Calibri"/>
              <a:ea typeface="Calibri"/>
              <a:cs typeface="Calibri"/>
              <a:sym typeface="Calibri"/>
            </a:endParaRPr>
          </a:p>
        </p:txBody>
      </p:sp>
      <p:sp>
        <p:nvSpPr>
          <p:cNvPr id="482" name="Google Shape;482;g3caca006e8_0_48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g3d71777bfb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7" name="Google Shape;497;g3d71777bfb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Split into two groups - two facilitators per group</a:t>
            </a:r>
            <a:endParaRPr/>
          </a:p>
          <a:p>
            <a:pPr indent="-298450" lvl="0" marL="457200" rtl="0" algn="l">
              <a:spcBef>
                <a:spcPts val="0"/>
              </a:spcBef>
              <a:spcAft>
                <a:spcPts val="0"/>
              </a:spcAft>
              <a:buSzPts val="1100"/>
              <a:buChar char="-"/>
            </a:pPr>
            <a:r>
              <a:rPr lang="en"/>
              <a:t>Print out answers for facilitators to refer to</a:t>
            </a:r>
            <a:endParaRPr/>
          </a:p>
          <a:p>
            <a:pPr indent="-298450" lvl="0" marL="457200" rtl="0" algn="l">
              <a:spcBef>
                <a:spcPts val="0"/>
              </a:spcBef>
              <a:spcAft>
                <a:spcPts val="0"/>
              </a:spcAft>
              <a:buSzPts val="1100"/>
              <a:buChar char="-"/>
            </a:pPr>
            <a:r>
              <a:rPr lang="en"/>
              <a:t>5 minutes categorisation</a:t>
            </a:r>
            <a:endParaRPr/>
          </a:p>
          <a:p>
            <a:pPr indent="-298450" lvl="0" marL="457200" rtl="0" algn="l">
              <a:spcBef>
                <a:spcPts val="0"/>
              </a:spcBef>
              <a:spcAft>
                <a:spcPts val="0"/>
              </a:spcAft>
              <a:buSzPts val="1100"/>
              <a:buChar char="-"/>
            </a:pPr>
            <a:r>
              <a:rPr lang="en"/>
              <a:t>5 minutes - wrong / right and then discuss why?</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http://tastycupcakes.org/2014/01/</a:t>
            </a:r>
            <a:r>
              <a:rPr lang="en"/>
              <a:t>scrum-roles-and-responsibilities-game</a:t>
            </a:r>
            <a:r>
              <a:rPr lang="en"/>
              <a:t>/</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g3ccdea41ad_3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3" name="Google Shape;503;g3ccdea41ad_3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g3a4f13183b_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9" name="Google Shape;509;g3a4f13183b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Kevin to present</a:t>
            </a:r>
            <a:endParaRPr/>
          </a:p>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g3a567df582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5" name="Google Shape;515;g3a567df582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200">
                <a:latin typeface="Raleway"/>
                <a:ea typeface="Raleway"/>
                <a:cs typeface="Raleway"/>
                <a:sym typeface="Raleway"/>
              </a:rPr>
              <a:t>Objective</a:t>
            </a:r>
            <a:endParaRPr b="1" sz="1200">
              <a:latin typeface="Raleway"/>
              <a:ea typeface="Raleway"/>
              <a:cs typeface="Raleway"/>
              <a:sym typeface="Raleway"/>
            </a:endParaRPr>
          </a:p>
          <a:p>
            <a:pPr indent="0" lvl="0" marL="0" rtl="0" algn="l">
              <a:spcBef>
                <a:spcPts val="1000"/>
              </a:spcBef>
              <a:spcAft>
                <a:spcPts val="0"/>
              </a:spcAft>
              <a:buNone/>
            </a:pPr>
            <a:r>
              <a:rPr lang="en" sz="1200">
                <a:latin typeface="Raleway"/>
                <a:ea typeface="Raleway"/>
                <a:cs typeface="Raleway"/>
                <a:sym typeface="Raleway"/>
              </a:rPr>
              <a:t>To set the context for the coming days work</a:t>
            </a:r>
            <a:endParaRPr sz="1800">
              <a:latin typeface="Raleway"/>
              <a:ea typeface="Raleway"/>
              <a:cs typeface="Raleway"/>
              <a:sym typeface="Raleway"/>
            </a:endParaRPr>
          </a:p>
          <a:p>
            <a:pPr indent="0" lvl="0" marL="0" rtl="0" algn="l">
              <a:spcBef>
                <a:spcPts val="1000"/>
              </a:spcBef>
              <a:spcAft>
                <a:spcPts val="0"/>
              </a:spcAft>
              <a:buNone/>
            </a:pPr>
            <a:r>
              <a:rPr b="1" lang="en" sz="1200">
                <a:latin typeface="Raleway"/>
                <a:ea typeface="Raleway"/>
                <a:cs typeface="Raleway"/>
                <a:sym typeface="Raleway"/>
              </a:rPr>
              <a:t>Participants</a:t>
            </a:r>
            <a:endParaRPr b="1" sz="1200">
              <a:latin typeface="Raleway"/>
              <a:ea typeface="Raleway"/>
              <a:cs typeface="Raleway"/>
              <a:sym typeface="Raleway"/>
            </a:endParaRPr>
          </a:p>
          <a:p>
            <a:pPr indent="0" lvl="0" marL="0" rtl="0" algn="l">
              <a:spcBef>
                <a:spcPts val="1000"/>
              </a:spcBef>
              <a:spcAft>
                <a:spcPts val="0"/>
              </a:spcAft>
              <a:buNone/>
            </a:pPr>
            <a:r>
              <a:rPr lang="en" sz="1200">
                <a:latin typeface="Raleway"/>
                <a:ea typeface="Raleway"/>
                <a:cs typeface="Raleway"/>
                <a:sym typeface="Raleway"/>
              </a:rPr>
              <a:t>Scrum master, product owner, Software and QA engineers</a:t>
            </a:r>
            <a:endParaRPr sz="1200">
              <a:latin typeface="Raleway"/>
              <a:ea typeface="Raleway"/>
              <a:cs typeface="Raleway"/>
              <a:sym typeface="Raleway"/>
            </a:endParaRPr>
          </a:p>
          <a:p>
            <a:pPr indent="0" lvl="0" marL="0" rtl="0" algn="l">
              <a:spcBef>
                <a:spcPts val="1000"/>
              </a:spcBef>
              <a:spcAft>
                <a:spcPts val="0"/>
              </a:spcAft>
              <a:buNone/>
            </a:pPr>
            <a:r>
              <a:rPr b="1" lang="en" sz="1200">
                <a:latin typeface="Raleway"/>
                <a:ea typeface="Raleway"/>
                <a:cs typeface="Raleway"/>
                <a:sym typeface="Raleway"/>
              </a:rPr>
              <a:t>When</a:t>
            </a:r>
            <a:endParaRPr b="1" sz="1200">
              <a:latin typeface="Raleway"/>
              <a:ea typeface="Raleway"/>
              <a:cs typeface="Raleway"/>
              <a:sym typeface="Raleway"/>
            </a:endParaRPr>
          </a:p>
          <a:p>
            <a:pPr indent="0" lvl="0" marL="0" rtl="0" algn="l">
              <a:spcBef>
                <a:spcPts val="1000"/>
              </a:spcBef>
              <a:spcAft>
                <a:spcPts val="0"/>
              </a:spcAft>
              <a:buNone/>
            </a:pPr>
            <a:r>
              <a:rPr lang="en" sz="1200">
                <a:latin typeface="Raleway"/>
                <a:ea typeface="Raleway"/>
                <a:cs typeface="Raleway"/>
                <a:sym typeface="Raleway"/>
              </a:rPr>
              <a:t>In the morning</a:t>
            </a:r>
            <a:endParaRPr sz="1200">
              <a:latin typeface="Raleway"/>
              <a:ea typeface="Raleway"/>
              <a:cs typeface="Raleway"/>
              <a:sym typeface="Raleway"/>
            </a:endParaRPr>
          </a:p>
          <a:p>
            <a:pPr indent="0" lvl="0" marL="0" rtl="0" algn="l">
              <a:spcBef>
                <a:spcPts val="1000"/>
              </a:spcBef>
              <a:spcAft>
                <a:spcPts val="0"/>
              </a:spcAft>
              <a:buNone/>
            </a:pPr>
            <a:r>
              <a:rPr b="1" lang="en" sz="1200">
                <a:latin typeface="Raleway"/>
                <a:ea typeface="Raleway"/>
                <a:cs typeface="Raleway"/>
                <a:sym typeface="Raleway"/>
              </a:rPr>
              <a:t>Duration</a:t>
            </a:r>
            <a:endParaRPr b="1" sz="1200">
              <a:latin typeface="Raleway"/>
              <a:ea typeface="Raleway"/>
              <a:cs typeface="Raleway"/>
              <a:sym typeface="Raleway"/>
            </a:endParaRPr>
          </a:p>
          <a:p>
            <a:pPr indent="0" lvl="0" marL="0" rtl="0" algn="l">
              <a:spcBef>
                <a:spcPts val="1000"/>
              </a:spcBef>
              <a:spcAft>
                <a:spcPts val="0"/>
              </a:spcAft>
              <a:buNone/>
            </a:pPr>
            <a:r>
              <a:rPr lang="en" sz="1200">
                <a:latin typeface="Raleway"/>
                <a:ea typeface="Raleway"/>
                <a:cs typeface="Raleway"/>
                <a:sym typeface="Raleway"/>
              </a:rPr>
              <a:t>Time-boxed to 15 minutes</a:t>
            </a:r>
            <a:endParaRPr sz="1800">
              <a:latin typeface="Raleway"/>
              <a:ea typeface="Raleway"/>
              <a:cs typeface="Raleway"/>
              <a:sym typeface="Raleway"/>
            </a:endParaRPr>
          </a:p>
          <a:p>
            <a:pPr indent="0" lvl="0" marL="0" rtl="0" algn="l">
              <a:spcBef>
                <a:spcPts val="1000"/>
              </a:spcBef>
              <a:spcAft>
                <a:spcPts val="0"/>
              </a:spcAft>
              <a:buNone/>
            </a:pPr>
            <a:r>
              <a:rPr b="1" lang="en" sz="1200">
                <a:latin typeface="Raleway"/>
                <a:ea typeface="Raleway"/>
                <a:cs typeface="Raleway"/>
                <a:sym typeface="Raleway"/>
              </a:rPr>
              <a:t>Inputs</a:t>
            </a:r>
            <a:endParaRPr b="1" sz="1200">
              <a:latin typeface="Raleway"/>
              <a:ea typeface="Raleway"/>
              <a:cs typeface="Raleway"/>
              <a:sym typeface="Raleway"/>
            </a:endParaRPr>
          </a:p>
          <a:p>
            <a:pPr indent="-304800" lvl="0" marL="457200" rtl="0" algn="l">
              <a:spcBef>
                <a:spcPts val="1000"/>
              </a:spcBef>
              <a:spcAft>
                <a:spcPts val="0"/>
              </a:spcAft>
              <a:buSzPts val="1200"/>
              <a:buFont typeface="Raleway"/>
              <a:buChar char="-"/>
            </a:pPr>
            <a:r>
              <a:rPr lang="en" sz="1200">
                <a:latin typeface="Raleway"/>
                <a:ea typeface="Raleway"/>
                <a:cs typeface="Raleway"/>
                <a:sym typeface="Raleway"/>
              </a:rPr>
              <a:t>What you did yesterday</a:t>
            </a:r>
            <a:endParaRPr sz="1200">
              <a:latin typeface="Raleway"/>
              <a:ea typeface="Raleway"/>
              <a:cs typeface="Raleway"/>
              <a:sym typeface="Raleway"/>
            </a:endParaRPr>
          </a:p>
          <a:p>
            <a:pPr indent="-304800" lvl="0" marL="457200" rtl="0" algn="l">
              <a:spcBef>
                <a:spcPts val="0"/>
              </a:spcBef>
              <a:spcAft>
                <a:spcPts val="0"/>
              </a:spcAft>
              <a:buSzPts val="1200"/>
              <a:buFont typeface="Raleway"/>
              <a:buChar char="-"/>
            </a:pPr>
            <a:r>
              <a:rPr lang="en" sz="1200">
                <a:latin typeface="Raleway"/>
                <a:ea typeface="Raleway"/>
                <a:cs typeface="Raleway"/>
                <a:sym typeface="Raleway"/>
              </a:rPr>
              <a:t>What you will do today</a:t>
            </a:r>
            <a:endParaRPr sz="1200">
              <a:latin typeface="Raleway"/>
              <a:ea typeface="Raleway"/>
              <a:cs typeface="Raleway"/>
              <a:sym typeface="Raleway"/>
            </a:endParaRPr>
          </a:p>
          <a:p>
            <a:pPr indent="-304800" lvl="0" marL="457200" rtl="0" algn="l">
              <a:spcBef>
                <a:spcPts val="0"/>
              </a:spcBef>
              <a:spcAft>
                <a:spcPts val="0"/>
              </a:spcAft>
              <a:buSzPts val="1200"/>
              <a:buFont typeface="Raleway"/>
              <a:buChar char="-"/>
            </a:pPr>
            <a:r>
              <a:rPr lang="en" sz="1200">
                <a:latin typeface="Raleway"/>
                <a:ea typeface="Raleway"/>
                <a:cs typeface="Raleway"/>
                <a:sym typeface="Raleway"/>
              </a:rPr>
              <a:t>ANy impediments in your way</a:t>
            </a:r>
            <a:endParaRPr sz="1200">
              <a:latin typeface="Raleway"/>
              <a:ea typeface="Raleway"/>
              <a:cs typeface="Raleway"/>
              <a:sym typeface="Raleway"/>
            </a:endParaRPr>
          </a:p>
          <a:p>
            <a:pPr indent="0" lvl="0" marL="0" rtl="0" algn="l">
              <a:spcBef>
                <a:spcPts val="1000"/>
              </a:spcBef>
              <a:spcAft>
                <a:spcPts val="0"/>
              </a:spcAft>
              <a:buNone/>
            </a:pPr>
            <a:r>
              <a:rPr b="1" lang="en" sz="1200">
                <a:latin typeface="Raleway"/>
                <a:ea typeface="Raleway"/>
                <a:cs typeface="Raleway"/>
                <a:sym typeface="Raleway"/>
              </a:rPr>
              <a:t>Tips</a:t>
            </a:r>
            <a:endParaRPr b="1" sz="1200">
              <a:latin typeface="Raleway"/>
              <a:ea typeface="Raleway"/>
              <a:cs typeface="Raleway"/>
              <a:sym typeface="Raleway"/>
            </a:endParaRPr>
          </a:p>
          <a:p>
            <a:pPr indent="0" lvl="0" marL="0" rtl="0" algn="l">
              <a:spcBef>
                <a:spcPts val="100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 name="Shape 521"/>
        <p:cNvGrpSpPr/>
        <p:nvPr/>
      </p:nvGrpSpPr>
      <p:grpSpPr>
        <a:xfrm>
          <a:off x="0" y="0"/>
          <a:ext cx="0" cy="0"/>
          <a:chOff x="0" y="0"/>
          <a:chExt cx="0" cy="0"/>
        </a:xfrm>
      </p:grpSpPr>
      <p:sp>
        <p:nvSpPr>
          <p:cNvPr id="522" name="Google Shape;522;g3a567df582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3" name="Google Shape;523;g3a567df582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b="1" lang="en" sz="1200">
                <a:latin typeface="Raleway"/>
                <a:ea typeface="Raleway"/>
                <a:cs typeface="Raleway"/>
                <a:sym typeface="Raleway"/>
              </a:rPr>
              <a:t>Participants</a:t>
            </a:r>
            <a:endParaRPr b="1" sz="1200">
              <a:latin typeface="Raleway"/>
              <a:ea typeface="Raleway"/>
              <a:cs typeface="Raleway"/>
              <a:sym typeface="Raleway"/>
            </a:endParaRPr>
          </a:p>
          <a:p>
            <a:pPr indent="0" lvl="0" marL="0" rtl="0" algn="l">
              <a:spcBef>
                <a:spcPts val="1000"/>
              </a:spcBef>
              <a:spcAft>
                <a:spcPts val="0"/>
              </a:spcAft>
              <a:buClr>
                <a:srgbClr val="000000"/>
              </a:buClr>
              <a:buSzPts val="1100"/>
              <a:buFont typeface="Arial"/>
              <a:buNone/>
            </a:pPr>
            <a:r>
              <a:rPr lang="en" sz="1200">
                <a:latin typeface="Raleway"/>
                <a:ea typeface="Raleway"/>
                <a:cs typeface="Raleway"/>
                <a:sym typeface="Raleway"/>
              </a:rPr>
              <a:t>Scrum master, product owner, entire scrum team</a:t>
            </a:r>
            <a:endParaRPr sz="1200">
              <a:latin typeface="Raleway"/>
              <a:ea typeface="Raleway"/>
              <a:cs typeface="Raleway"/>
              <a:sym typeface="Raleway"/>
            </a:endParaRPr>
          </a:p>
          <a:p>
            <a:pPr indent="0" lvl="0" marL="0" rtl="0" algn="l">
              <a:spcBef>
                <a:spcPts val="1000"/>
              </a:spcBef>
              <a:spcAft>
                <a:spcPts val="0"/>
              </a:spcAft>
              <a:buClr>
                <a:srgbClr val="000000"/>
              </a:buClr>
              <a:buSzPts val="1100"/>
              <a:buFont typeface="Arial"/>
              <a:buNone/>
            </a:pPr>
            <a:r>
              <a:rPr b="1" lang="en" sz="1200">
                <a:latin typeface="Raleway"/>
                <a:ea typeface="Raleway"/>
                <a:cs typeface="Raleway"/>
                <a:sym typeface="Raleway"/>
              </a:rPr>
              <a:t>When</a:t>
            </a:r>
            <a:endParaRPr b="1" sz="1200">
              <a:latin typeface="Raleway"/>
              <a:ea typeface="Raleway"/>
              <a:cs typeface="Raleway"/>
              <a:sym typeface="Raleway"/>
            </a:endParaRPr>
          </a:p>
          <a:p>
            <a:pPr indent="0" lvl="0" marL="0" rtl="0" algn="l">
              <a:spcBef>
                <a:spcPts val="1000"/>
              </a:spcBef>
              <a:spcAft>
                <a:spcPts val="0"/>
              </a:spcAft>
              <a:buClr>
                <a:srgbClr val="000000"/>
              </a:buClr>
              <a:buSzPts val="1100"/>
              <a:buFont typeface="Arial"/>
              <a:buNone/>
            </a:pPr>
            <a:r>
              <a:rPr lang="en" sz="1200">
                <a:latin typeface="Raleway"/>
                <a:ea typeface="Raleway"/>
                <a:cs typeface="Raleway"/>
                <a:sym typeface="Raleway"/>
              </a:rPr>
              <a:t>At the beginning of a sprint</a:t>
            </a:r>
            <a:endParaRPr sz="1200">
              <a:latin typeface="Raleway"/>
              <a:ea typeface="Raleway"/>
              <a:cs typeface="Raleway"/>
              <a:sym typeface="Raleway"/>
            </a:endParaRPr>
          </a:p>
          <a:p>
            <a:pPr indent="0" lvl="0" marL="0" rtl="0" algn="l">
              <a:spcBef>
                <a:spcPts val="1000"/>
              </a:spcBef>
              <a:spcAft>
                <a:spcPts val="0"/>
              </a:spcAft>
              <a:buClr>
                <a:srgbClr val="000000"/>
              </a:buClr>
              <a:buSzPts val="1100"/>
              <a:buFont typeface="Arial"/>
              <a:buNone/>
            </a:pPr>
            <a:r>
              <a:rPr b="1" lang="en" sz="1200">
                <a:latin typeface="Raleway"/>
                <a:ea typeface="Raleway"/>
                <a:cs typeface="Raleway"/>
                <a:sym typeface="Raleway"/>
              </a:rPr>
              <a:t>Duration</a:t>
            </a:r>
            <a:endParaRPr b="1" sz="1200">
              <a:latin typeface="Raleway"/>
              <a:ea typeface="Raleway"/>
              <a:cs typeface="Raleway"/>
              <a:sym typeface="Raleway"/>
            </a:endParaRPr>
          </a:p>
          <a:p>
            <a:pPr indent="0" lvl="0" marL="0" rtl="0" algn="l">
              <a:spcBef>
                <a:spcPts val="1000"/>
              </a:spcBef>
              <a:spcAft>
                <a:spcPts val="0"/>
              </a:spcAft>
              <a:buClr>
                <a:srgbClr val="000000"/>
              </a:buClr>
              <a:buSzPts val="1100"/>
              <a:buFont typeface="Arial"/>
              <a:buNone/>
            </a:pPr>
            <a:r>
              <a:rPr lang="en" sz="1200">
                <a:latin typeface="Raleway"/>
                <a:ea typeface="Raleway"/>
                <a:cs typeface="Raleway"/>
                <a:sym typeface="Raleway"/>
              </a:rPr>
              <a:t> Roughly 1hr</a:t>
            </a:r>
            <a:endParaRPr sz="1800">
              <a:latin typeface="Raleway"/>
              <a:ea typeface="Raleway"/>
              <a:cs typeface="Raleway"/>
              <a:sym typeface="Raleway"/>
            </a:endParaRPr>
          </a:p>
          <a:p>
            <a:pPr indent="0" lvl="0" marL="0" rtl="0" algn="l">
              <a:spcBef>
                <a:spcPts val="1000"/>
              </a:spcBef>
              <a:spcAft>
                <a:spcPts val="0"/>
              </a:spcAft>
              <a:buClr>
                <a:srgbClr val="000000"/>
              </a:buClr>
              <a:buSzPts val="1100"/>
              <a:buFont typeface="Arial"/>
              <a:buNone/>
            </a:pPr>
            <a:r>
              <a:rPr b="1" lang="en" sz="1200">
                <a:latin typeface="Raleway"/>
                <a:ea typeface="Raleway"/>
                <a:cs typeface="Raleway"/>
                <a:sym typeface="Raleway"/>
              </a:rPr>
              <a:t>Inputs</a:t>
            </a:r>
            <a:endParaRPr b="1" sz="1200">
              <a:latin typeface="Raleway"/>
              <a:ea typeface="Raleway"/>
              <a:cs typeface="Raleway"/>
              <a:sym typeface="Raleway"/>
            </a:endParaRPr>
          </a:p>
          <a:p>
            <a:pPr indent="-304800" lvl="0" marL="457200" rtl="0" algn="l">
              <a:spcBef>
                <a:spcPts val="1000"/>
              </a:spcBef>
              <a:spcAft>
                <a:spcPts val="0"/>
              </a:spcAft>
              <a:buSzPts val="1200"/>
              <a:buFont typeface="Raleway"/>
              <a:buChar char="-"/>
            </a:pPr>
            <a:r>
              <a:rPr lang="en" sz="1200">
                <a:latin typeface="Raleway"/>
                <a:ea typeface="Raleway"/>
                <a:cs typeface="Raleway"/>
                <a:sym typeface="Raleway"/>
              </a:rPr>
              <a:t>Product owner describes highest priority features to the team</a:t>
            </a:r>
            <a:endParaRPr sz="1200">
              <a:latin typeface="Raleway"/>
              <a:ea typeface="Raleway"/>
              <a:cs typeface="Raleway"/>
              <a:sym typeface="Raleway"/>
            </a:endParaRPr>
          </a:p>
          <a:p>
            <a:pPr indent="0" lvl="0" marL="0" rtl="0" algn="l">
              <a:spcBef>
                <a:spcPts val="1000"/>
              </a:spcBef>
              <a:spcAft>
                <a:spcPts val="0"/>
              </a:spcAft>
              <a:buNone/>
            </a:pPr>
            <a:r>
              <a:t/>
            </a:r>
            <a:endParaRPr sz="1800">
              <a:latin typeface="Raleway"/>
              <a:ea typeface="Raleway"/>
              <a:cs typeface="Raleway"/>
              <a:sym typeface="Raleway"/>
            </a:endParaRPr>
          </a:p>
          <a:p>
            <a:pPr indent="0" lvl="0" marL="0" rtl="0" algn="l">
              <a:spcBef>
                <a:spcPts val="1000"/>
              </a:spcBef>
              <a:spcAft>
                <a:spcPts val="0"/>
              </a:spcAft>
              <a:buNone/>
            </a:pPr>
            <a:r>
              <a:rPr b="1" lang="en" sz="1500">
                <a:latin typeface="Raleway"/>
                <a:ea typeface="Raleway"/>
                <a:cs typeface="Raleway"/>
                <a:sym typeface="Raleway"/>
              </a:rPr>
              <a:t>The product owner sets the goal and the team commits to what they think they can achieve in the upcoming sprint. </a:t>
            </a:r>
            <a:endParaRPr b="1" sz="1500">
              <a:latin typeface="Raleway"/>
              <a:ea typeface="Raleway"/>
              <a:cs typeface="Raleway"/>
              <a:sym typeface="Raleway"/>
            </a:endParaRPr>
          </a:p>
          <a:p>
            <a:pPr indent="-323850" lvl="0" marL="457200" rtl="0" algn="l">
              <a:spcBef>
                <a:spcPts val="1000"/>
              </a:spcBef>
              <a:spcAft>
                <a:spcPts val="0"/>
              </a:spcAft>
              <a:buSzPts val="1500"/>
              <a:buFont typeface="Raleway"/>
              <a:buAutoNum type="arabicPeriod"/>
            </a:pPr>
            <a:r>
              <a:rPr lang="en" sz="1500">
                <a:latin typeface="Raleway"/>
                <a:ea typeface="Raleway"/>
                <a:cs typeface="Raleway"/>
                <a:sym typeface="Raleway"/>
              </a:rPr>
              <a:t>Start of sprint</a:t>
            </a:r>
            <a:endParaRPr sz="1500">
              <a:latin typeface="Raleway"/>
              <a:ea typeface="Raleway"/>
              <a:cs typeface="Raleway"/>
              <a:sym typeface="Raleway"/>
            </a:endParaRPr>
          </a:p>
          <a:p>
            <a:pPr indent="-323850" lvl="0" marL="457200" rtl="0" algn="l">
              <a:spcBef>
                <a:spcPts val="1000"/>
              </a:spcBef>
              <a:spcAft>
                <a:spcPts val="0"/>
              </a:spcAft>
              <a:buSzPts val="1500"/>
              <a:buFont typeface="Raleway"/>
              <a:buAutoNum type="arabicPeriod"/>
            </a:pPr>
            <a:r>
              <a:rPr lang="en" sz="1500">
                <a:latin typeface="Raleway"/>
                <a:ea typeface="Raleway"/>
                <a:cs typeface="Raleway"/>
                <a:sym typeface="Raleway"/>
              </a:rPr>
              <a:t>Whole team should be available</a:t>
            </a:r>
            <a:endParaRPr sz="1500">
              <a:latin typeface="Raleway"/>
              <a:ea typeface="Raleway"/>
              <a:cs typeface="Raleway"/>
              <a:sym typeface="Raleway"/>
            </a:endParaRPr>
          </a:p>
          <a:p>
            <a:pPr indent="-323850" lvl="0" marL="457200" rtl="0" algn="l">
              <a:spcBef>
                <a:spcPts val="1000"/>
              </a:spcBef>
              <a:spcAft>
                <a:spcPts val="0"/>
              </a:spcAft>
              <a:buSzPts val="1500"/>
              <a:buFont typeface="Raleway"/>
              <a:buAutoNum type="arabicPeriod"/>
            </a:pPr>
            <a:r>
              <a:rPr lang="en" sz="1500">
                <a:latin typeface="Raleway"/>
                <a:ea typeface="Raleway"/>
                <a:cs typeface="Raleway"/>
                <a:sym typeface="Raleway"/>
              </a:rPr>
              <a:t>Goals set from a prioritised, refined backlog</a:t>
            </a:r>
            <a:endParaRPr sz="1500">
              <a:latin typeface="Raleway"/>
              <a:ea typeface="Raleway"/>
              <a:cs typeface="Raleway"/>
              <a:sym typeface="Raleway"/>
            </a:endParaRPr>
          </a:p>
          <a:p>
            <a:pPr indent="-323850" lvl="0" marL="457200" rtl="0" algn="l">
              <a:spcBef>
                <a:spcPts val="1000"/>
              </a:spcBef>
              <a:spcAft>
                <a:spcPts val="0"/>
              </a:spcAft>
              <a:buSzPts val="1500"/>
              <a:buFont typeface="Raleway"/>
              <a:buAutoNum type="arabicPeriod"/>
            </a:pPr>
            <a:r>
              <a:rPr lang="en" sz="1500">
                <a:latin typeface="Raleway"/>
                <a:ea typeface="Raleway"/>
                <a:cs typeface="Raleway"/>
                <a:sym typeface="Raleway"/>
              </a:rPr>
              <a:t>Stories are estimated</a:t>
            </a:r>
            <a:endParaRPr sz="1500">
              <a:latin typeface="Raleway"/>
              <a:ea typeface="Raleway"/>
              <a:cs typeface="Raleway"/>
              <a:sym typeface="Raleway"/>
            </a:endParaRPr>
          </a:p>
          <a:p>
            <a:pPr indent="-323850" lvl="0" marL="457200" rtl="0" algn="l">
              <a:spcBef>
                <a:spcPts val="1000"/>
              </a:spcBef>
              <a:spcAft>
                <a:spcPts val="0"/>
              </a:spcAft>
              <a:buSzPts val="1500"/>
              <a:buFont typeface="Raleway"/>
              <a:buAutoNum type="arabicPeriod"/>
            </a:pPr>
            <a:r>
              <a:rPr lang="en" sz="1500">
                <a:latin typeface="Raleway"/>
                <a:ea typeface="Raleway"/>
                <a:cs typeface="Raleway"/>
                <a:sym typeface="Raleway"/>
              </a:rPr>
              <a:t>Team capacity is understood</a:t>
            </a:r>
            <a:endParaRPr sz="1500">
              <a:latin typeface="Raleway"/>
              <a:ea typeface="Raleway"/>
              <a:cs typeface="Raleway"/>
              <a:sym typeface="Raleway"/>
            </a:endParaRPr>
          </a:p>
          <a:p>
            <a:pPr indent="-323850" lvl="0" marL="457200" rtl="0" algn="l">
              <a:spcBef>
                <a:spcPts val="1000"/>
              </a:spcBef>
              <a:spcAft>
                <a:spcPts val="0"/>
              </a:spcAft>
              <a:buSzPts val="1500"/>
              <a:buFont typeface="Raleway"/>
              <a:buAutoNum type="arabicPeriod"/>
            </a:pPr>
            <a:r>
              <a:rPr lang="en" sz="1500">
                <a:latin typeface="Raleway"/>
                <a:ea typeface="Raleway"/>
                <a:cs typeface="Raleway"/>
                <a:sym typeface="Raleway"/>
              </a:rPr>
              <a:t>Team commits stories</a:t>
            </a:r>
            <a:endParaRPr sz="1800">
              <a:latin typeface="Raleway"/>
              <a:ea typeface="Raleway"/>
              <a:cs typeface="Raleway"/>
              <a:sym typeface="Raleway"/>
            </a:endParaRPr>
          </a:p>
          <a:p>
            <a:pPr indent="0" lvl="0" marL="0" rtl="0" algn="l">
              <a:spcBef>
                <a:spcPts val="100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 name="Shape 527"/>
        <p:cNvGrpSpPr/>
        <p:nvPr/>
      </p:nvGrpSpPr>
      <p:grpSpPr>
        <a:xfrm>
          <a:off x="0" y="0"/>
          <a:ext cx="0" cy="0"/>
          <a:chOff x="0" y="0"/>
          <a:chExt cx="0" cy="0"/>
        </a:xfrm>
      </p:grpSpPr>
      <p:sp>
        <p:nvSpPr>
          <p:cNvPr id="528" name="Google Shape;528;g3a567df582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9" name="Google Shape;529;g3a567df582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 ensure that the backlog is refined and team can pick up stories ready for future sprints. The team should spend around 10% of each current sprint refining for future sprints.</a:t>
            </a:r>
            <a:endParaRPr/>
          </a:p>
          <a:p>
            <a:pPr indent="-298450" lvl="0" marL="457200" rtl="0" algn="l">
              <a:spcBef>
                <a:spcPts val="0"/>
              </a:spcBef>
              <a:spcAft>
                <a:spcPts val="0"/>
              </a:spcAft>
              <a:buSzPts val="1100"/>
              <a:buAutoNum type="arabicPeriod"/>
            </a:pPr>
            <a:r>
              <a:rPr lang="en"/>
              <a:t>Whole team, no set cadence</a:t>
            </a:r>
            <a:endParaRPr/>
          </a:p>
          <a:p>
            <a:pPr indent="-298450" lvl="0" marL="457200" rtl="0" algn="l">
              <a:spcBef>
                <a:spcPts val="0"/>
              </a:spcBef>
              <a:spcAft>
                <a:spcPts val="0"/>
              </a:spcAft>
              <a:buSzPts val="1100"/>
              <a:buAutoNum type="arabicPeriod"/>
            </a:pPr>
            <a:r>
              <a:rPr lang="en"/>
              <a:t>Product owner should come with a prioritised backlog to discuss</a:t>
            </a:r>
            <a:endParaRPr/>
          </a:p>
          <a:p>
            <a:pPr indent="-298450" lvl="0" marL="457200" rtl="0" algn="l">
              <a:spcBef>
                <a:spcPts val="0"/>
              </a:spcBef>
              <a:spcAft>
                <a:spcPts val="0"/>
              </a:spcAft>
              <a:buSzPts val="1100"/>
              <a:buAutoNum type="arabicPeriod"/>
            </a:pPr>
            <a:r>
              <a:rPr lang="en"/>
              <a:t>Are the priorities for the next sprint(s) clear?</a:t>
            </a:r>
            <a:endParaRPr/>
          </a:p>
          <a:p>
            <a:pPr indent="-298450" lvl="0" marL="457200" rtl="0" algn="l">
              <a:spcBef>
                <a:spcPts val="0"/>
              </a:spcBef>
              <a:spcAft>
                <a:spcPts val="0"/>
              </a:spcAft>
              <a:buSzPts val="1100"/>
              <a:buAutoNum type="arabicPeriod"/>
            </a:pPr>
            <a:r>
              <a:rPr lang="en"/>
              <a:t>Are the scrum team clear on exactly what the stories involve?</a:t>
            </a:r>
            <a:endParaRPr/>
          </a:p>
          <a:p>
            <a:pPr indent="-298450" lvl="0" marL="457200" rtl="0" algn="l">
              <a:spcBef>
                <a:spcPts val="0"/>
              </a:spcBef>
              <a:spcAft>
                <a:spcPts val="0"/>
              </a:spcAft>
              <a:buSzPts val="1100"/>
              <a:buAutoNum type="arabicPeriod"/>
            </a:pPr>
            <a:r>
              <a:rPr lang="en"/>
              <a:t>Are the stories at the top of the backlog ‘Ready for Sprint’ e.g. acceptance defined, tests written </a:t>
            </a:r>
            <a:endParaRPr/>
          </a:p>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 name="Shape 541"/>
        <p:cNvGrpSpPr/>
        <p:nvPr/>
      </p:nvGrpSpPr>
      <p:grpSpPr>
        <a:xfrm>
          <a:off x="0" y="0"/>
          <a:ext cx="0" cy="0"/>
          <a:chOff x="0" y="0"/>
          <a:chExt cx="0" cy="0"/>
        </a:xfrm>
      </p:grpSpPr>
      <p:sp>
        <p:nvSpPr>
          <p:cNvPr id="542" name="Google Shape;542;g3a567df582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3" name="Google Shape;543;g3a567df582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g3a567df582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9" name="Google Shape;549;g3a567df582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Calibri"/>
                <a:ea typeface="Calibri"/>
                <a:cs typeface="Calibri"/>
                <a:sym typeface="Calibri"/>
              </a:rPr>
              <a:t>The whole team reflect on what has gone well and what can be improved for next sprint</a:t>
            </a:r>
            <a:endParaRPr sz="1200">
              <a:solidFill>
                <a:schemeClr val="dk1"/>
              </a:solidFill>
              <a:latin typeface="Calibri"/>
              <a:ea typeface="Calibri"/>
              <a:cs typeface="Calibri"/>
              <a:sym typeface="Calibri"/>
            </a:endParaRPr>
          </a:p>
          <a:p>
            <a:pPr indent="0" lvl="0" marL="0" rtl="0" algn="l">
              <a:spcBef>
                <a:spcPts val="0"/>
              </a:spcBef>
              <a:spcAft>
                <a:spcPts val="0"/>
              </a:spcAft>
              <a:buNone/>
            </a:pPr>
            <a:r>
              <a:t/>
            </a:r>
            <a:endParaRPr sz="1200">
              <a:solidFill>
                <a:schemeClr val="dk1"/>
              </a:solidFill>
              <a:latin typeface="Calibri"/>
              <a:ea typeface="Calibri"/>
              <a:cs typeface="Calibri"/>
              <a:sym typeface="Calibri"/>
            </a:endParaRPr>
          </a:p>
          <a:p>
            <a:pPr indent="-304800" lvl="0" marL="457200" rtl="0" algn="l">
              <a:spcBef>
                <a:spcPts val="0"/>
              </a:spcBef>
              <a:spcAft>
                <a:spcPts val="0"/>
              </a:spcAft>
              <a:buClr>
                <a:schemeClr val="dk1"/>
              </a:buClr>
              <a:buSzPts val="1200"/>
              <a:buFont typeface="Calibri"/>
              <a:buAutoNum type="arabicPeriod"/>
            </a:pPr>
            <a:r>
              <a:rPr lang="en" sz="1200">
                <a:solidFill>
                  <a:schemeClr val="dk1"/>
                </a:solidFill>
                <a:latin typeface="Calibri"/>
                <a:ea typeface="Calibri"/>
                <a:cs typeface="Calibri"/>
                <a:sym typeface="Calibri"/>
              </a:rPr>
              <a:t>End of sprint</a:t>
            </a:r>
            <a:endParaRPr sz="1200">
              <a:solidFill>
                <a:schemeClr val="dk1"/>
              </a:solidFill>
              <a:latin typeface="Calibri"/>
              <a:ea typeface="Calibri"/>
              <a:cs typeface="Calibri"/>
              <a:sym typeface="Calibri"/>
            </a:endParaRPr>
          </a:p>
          <a:p>
            <a:pPr indent="-304800" lvl="0" marL="457200" rtl="0" algn="l">
              <a:spcBef>
                <a:spcPts val="0"/>
              </a:spcBef>
              <a:spcAft>
                <a:spcPts val="0"/>
              </a:spcAft>
              <a:buClr>
                <a:schemeClr val="dk1"/>
              </a:buClr>
              <a:buSzPts val="1200"/>
              <a:buFont typeface="Calibri"/>
              <a:buAutoNum type="arabicPeriod"/>
            </a:pPr>
            <a:r>
              <a:rPr lang="en" sz="1200">
                <a:solidFill>
                  <a:schemeClr val="dk1"/>
                </a:solidFill>
                <a:latin typeface="Calibri"/>
                <a:ea typeface="Calibri"/>
                <a:cs typeface="Calibri"/>
                <a:sym typeface="Calibri"/>
              </a:rPr>
              <a:t>Objective, reflective, interpretive, decisional </a:t>
            </a:r>
            <a:endParaRPr sz="1200">
              <a:solidFill>
                <a:schemeClr val="dk1"/>
              </a:solidFill>
              <a:latin typeface="Calibri"/>
              <a:ea typeface="Calibri"/>
              <a:cs typeface="Calibri"/>
              <a:sym typeface="Calibri"/>
            </a:endParaRPr>
          </a:p>
          <a:p>
            <a:pPr indent="-304800" lvl="0" marL="457200" rtl="0" algn="l">
              <a:spcBef>
                <a:spcPts val="0"/>
              </a:spcBef>
              <a:spcAft>
                <a:spcPts val="0"/>
              </a:spcAft>
              <a:buClr>
                <a:schemeClr val="dk1"/>
              </a:buClr>
              <a:buSzPts val="1200"/>
              <a:buFont typeface="Calibri"/>
              <a:buAutoNum type="arabicPeriod"/>
            </a:pPr>
            <a:r>
              <a:rPr lang="en" sz="1200">
                <a:solidFill>
                  <a:schemeClr val="dk1"/>
                </a:solidFill>
                <a:latin typeface="Calibri"/>
                <a:ea typeface="Calibri"/>
                <a:cs typeface="Calibri"/>
                <a:sym typeface="Calibri"/>
              </a:rPr>
              <a:t>Whole team</a:t>
            </a:r>
            <a:endParaRPr sz="1200">
              <a:solidFill>
                <a:schemeClr val="dk1"/>
              </a:solidFill>
              <a:latin typeface="Calibri"/>
              <a:ea typeface="Calibri"/>
              <a:cs typeface="Calibri"/>
              <a:sym typeface="Calibri"/>
            </a:endParaRPr>
          </a:p>
          <a:p>
            <a:pPr indent="-304800" lvl="0" marL="457200" rtl="0" algn="l">
              <a:spcBef>
                <a:spcPts val="0"/>
              </a:spcBef>
              <a:spcAft>
                <a:spcPts val="0"/>
              </a:spcAft>
              <a:buClr>
                <a:schemeClr val="dk1"/>
              </a:buClr>
              <a:buSzPts val="1200"/>
              <a:buFont typeface="Calibri"/>
              <a:buAutoNum type="arabicPeriod"/>
            </a:pPr>
            <a:r>
              <a:rPr lang="en" sz="1200">
                <a:solidFill>
                  <a:schemeClr val="dk1"/>
                </a:solidFill>
                <a:latin typeface="Calibri"/>
                <a:ea typeface="Calibri"/>
                <a:cs typeface="Calibri"/>
                <a:sym typeface="Calibri"/>
              </a:rPr>
              <a:t>Review previous retro actions</a:t>
            </a:r>
            <a:endParaRPr sz="1200">
              <a:solidFill>
                <a:schemeClr val="dk1"/>
              </a:solidFill>
              <a:latin typeface="Calibri"/>
              <a:ea typeface="Calibri"/>
              <a:cs typeface="Calibri"/>
              <a:sym typeface="Calibri"/>
            </a:endParaRPr>
          </a:p>
          <a:p>
            <a:pPr indent="-304800" lvl="0" marL="457200" rtl="0" algn="l">
              <a:spcBef>
                <a:spcPts val="0"/>
              </a:spcBef>
              <a:spcAft>
                <a:spcPts val="0"/>
              </a:spcAft>
              <a:buClr>
                <a:schemeClr val="dk1"/>
              </a:buClr>
              <a:buSzPts val="1200"/>
              <a:buFont typeface="Calibri"/>
              <a:buAutoNum type="arabicPeriod"/>
            </a:pPr>
            <a:r>
              <a:rPr lang="en" sz="1200">
                <a:solidFill>
                  <a:schemeClr val="dk1"/>
                </a:solidFill>
                <a:latin typeface="Calibri"/>
                <a:ea typeface="Calibri"/>
                <a:cs typeface="Calibri"/>
                <a:sym typeface="Calibri"/>
              </a:rPr>
              <a:t>Post-its for thoughts, theme and vote</a:t>
            </a:r>
            <a:endParaRPr sz="1200">
              <a:solidFill>
                <a:schemeClr val="dk1"/>
              </a:solidFill>
              <a:latin typeface="Calibri"/>
              <a:ea typeface="Calibri"/>
              <a:cs typeface="Calibri"/>
              <a:sym typeface="Calibri"/>
            </a:endParaRPr>
          </a:p>
          <a:p>
            <a:pPr indent="-304800" lvl="0" marL="457200" rtl="0" algn="l">
              <a:spcBef>
                <a:spcPts val="0"/>
              </a:spcBef>
              <a:spcAft>
                <a:spcPts val="0"/>
              </a:spcAft>
              <a:buClr>
                <a:schemeClr val="dk1"/>
              </a:buClr>
              <a:buSzPts val="1200"/>
              <a:buFont typeface="Calibri"/>
              <a:buAutoNum type="arabicPeriod"/>
            </a:pPr>
            <a:r>
              <a:rPr lang="en" sz="1200">
                <a:solidFill>
                  <a:schemeClr val="dk1"/>
                </a:solidFill>
                <a:latin typeface="Calibri"/>
                <a:ea typeface="Calibri"/>
                <a:cs typeface="Calibri"/>
                <a:sym typeface="Calibri"/>
              </a:rPr>
              <a:t>Create action plan</a:t>
            </a:r>
            <a:endParaRPr sz="1200">
              <a:solidFill>
                <a:schemeClr val="dk1"/>
              </a:solidFill>
              <a:latin typeface="Calibri"/>
              <a:ea typeface="Calibri"/>
              <a:cs typeface="Calibri"/>
              <a:sym typeface="Calibri"/>
            </a:endParaRPr>
          </a:p>
          <a:p>
            <a:pPr indent="-304800" lvl="0" marL="457200" rtl="0" algn="l">
              <a:spcBef>
                <a:spcPts val="0"/>
              </a:spcBef>
              <a:spcAft>
                <a:spcPts val="0"/>
              </a:spcAft>
              <a:buClr>
                <a:schemeClr val="dk1"/>
              </a:buClr>
              <a:buSzPts val="1200"/>
              <a:buFont typeface="Calibri"/>
              <a:buAutoNum type="arabicPeriod"/>
            </a:pPr>
            <a:r>
              <a:rPr lang="en" sz="1200">
                <a:solidFill>
                  <a:schemeClr val="dk1"/>
                </a:solidFill>
                <a:latin typeface="Calibri"/>
                <a:ea typeface="Calibri"/>
                <a:cs typeface="Calibri"/>
                <a:sym typeface="Calibri"/>
              </a:rPr>
              <a:t>Temperature checks</a:t>
            </a:r>
            <a:endParaRPr sz="1200">
              <a:solidFill>
                <a:schemeClr val="dk1"/>
              </a:solidFill>
              <a:latin typeface="Calibri"/>
              <a:ea typeface="Calibri"/>
              <a:cs typeface="Calibri"/>
              <a:sym typeface="Calibri"/>
            </a:endParaRPr>
          </a:p>
          <a:p>
            <a:pPr indent="-304800" lvl="0" marL="457200" rtl="0" algn="l">
              <a:spcBef>
                <a:spcPts val="0"/>
              </a:spcBef>
              <a:spcAft>
                <a:spcPts val="0"/>
              </a:spcAft>
              <a:buClr>
                <a:schemeClr val="dk1"/>
              </a:buClr>
              <a:buSzPts val="1200"/>
              <a:buFont typeface="Calibri"/>
              <a:buAutoNum type="arabicPeriod"/>
            </a:pPr>
            <a:r>
              <a:rPr lang="en" sz="1200">
                <a:solidFill>
                  <a:schemeClr val="dk1"/>
                </a:solidFill>
                <a:latin typeface="Calibri"/>
                <a:ea typeface="Calibri"/>
                <a:cs typeface="Calibri"/>
                <a:sym typeface="Calibri"/>
              </a:rPr>
              <a:t>Mix it up each sprint!</a:t>
            </a:r>
            <a:endParaRPr sz="1200">
              <a:solidFill>
                <a:schemeClr val="dk1"/>
              </a:solidFill>
              <a:latin typeface="Calibri"/>
              <a:ea typeface="Calibri"/>
              <a:cs typeface="Calibri"/>
              <a:sym typeface="Calibri"/>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3f519d224b_2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3f519d224b_2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50000"/>
              </a:lnSpc>
              <a:spcBef>
                <a:spcPts val="0"/>
              </a:spcBef>
              <a:spcAft>
                <a:spcPts val="0"/>
              </a:spcAft>
              <a:buClr>
                <a:srgbClr val="000000"/>
              </a:buClr>
              <a:buSzPts val="1100"/>
              <a:buFont typeface="Arial"/>
              <a:buNone/>
            </a:pPr>
            <a:r>
              <a:rPr b="1" lang="en" sz="1300">
                <a:solidFill>
                  <a:srgbClr val="444444"/>
                </a:solidFill>
                <a:latin typeface="Verdana"/>
                <a:ea typeface="Verdana"/>
                <a:cs typeface="Verdana"/>
                <a:sym typeface="Verdana"/>
              </a:rPr>
              <a:t>Alice: So what was the point of this? What did we learn? </a:t>
            </a:r>
            <a:endParaRPr b="1" sz="1300">
              <a:solidFill>
                <a:srgbClr val="444444"/>
              </a:solidFill>
              <a:latin typeface="Verdana"/>
              <a:ea typeface="Verdana"/>
              <a:cs typeface="Verdana"/>
              <a:sym typeface="Verdana"/>
            </a:endParaRPr>
          </a:p>
          <a:p>
            <a:pPr indent="0" lvl="0" marL="0" rtl="0" algn="just">
              <a:lnSpc>
                <a:spcPct val="150000"/>
              </a:lnSpc>
              <a:spcBef>
                <a:spcPts val="0"/>
              </a:spcBef>
              <a:spcAft>
                <a:spcPts val="0"/>
              </a:spcAft>
              <a:buClr>
                <a:srgbClr val="000000"/>
              </a:buClr>
              <a:buSzPts val="1100"/>
              <a:buFont typeface="Arial"/>
              <a:buNone/>
            </a:pPr>
            <a:r>
              <a:t/>
            </a:r>
            <a:endParaRPr sz="1300">
              <a:solidFill>
                <a:srgbClr val="444444"/>
              </a:solidFill>
              <a:latin typeface="Verdana"/>
              <a:ea typeface="Verdana"/>
              <a:cs typeface="Verdana"/>
              <a:sym typeface="Verdana"/>
            </a:endParaRPr>
          </a:p>
          <a:p>
            <a:pPr indent="0" lvl="0" marL="0" rtl="0" algn="just">
              <a:lnSpc>
                <a:spcPct val="150000"/>
              </a:lnSpc>
              <a:spcBef>
                <a:spcPts val="0"/>
              </a:spcBef>
              <a:spcAft>
                <a:spcPts val="0"/>
              </a:spcAft>
              <a:buClr>
                <a:srgbClr val="000000"/>
              </a:buClr>
              <a:buSzPts val="1100"/>
              <a:buFont typeface="Arial"/>
              <a:buNone/>
            </a:pPr>
            <a:r>
              <a:rPr b="1" lang="en" sz="1300">
                <a:solidFill>
                  <a:srgbClr val="444444"/>
                </a:solidFill>
                <a:latin typeface="Verdana"/>
                <a:ea typeface="Verdana"/>
                <a:cs typeface="Verdana"/>
                <a:sym typeface="Verdana"/>
              </a:rPr>
              <a:t>Grace: Key message: Through continually inspecting and adapting our processes we can improve our velocity and efficiency </a:t>
            </a:r>
            <a:endParaRPr b="1" sz="1300">
              <a:solidFill>
                <a:srgbClr val="444444"/>
              </a:solidFill>
              <a:latin typeface="Verdana"/>
              <a:ea typeface="Verdana"/>
              <a:cs typeface="Verdana"/>
              <a:sym typeface="Verdana"/>
            </a:endParaRPr>
          </a:p>
          <a:p>
            <a:pPr indent="0" lvl="0" marL="0" rtl="0" algn="just">
              <a:lnSpc>
                <a:spcPct val="150000"/>
              </a:lnSpc>
              <a:spcBef>
                <a:spcPts val="0"/>
              </a:spcBef>
              <a:spcAft>
                <a:spcPts val="0"/>
              </a:spcAft>
              <a:buClr>
                <a:srgbClr val="000000"/>
              </a:buClr>
              <a:buSzPts val="1100"/>
              <a:buFont typeface="Arial"/>
              <a:buNone/>
            </a:pPr>
            <a:r>
              <a:t/>
            </a:r>
            <a:endParaRPr sz="1300">
              <a:solidFill>
                <a:srgbClr val="444444"/>
              </a:solidFill>
              <a:latin typeface="Verdana"/>
              <a:ea typeface="Verdana"/>
              <a:cs typeface="Verdana"/>
              <a:sym typeface="Verdana"/>
            </a:endParaRPr>
          </a:p>
          <a:p>
            <a:pPr indent="0" lvl="0" marL="0" rtl="0" algn="just">
              <a:lnSpc>
                <a:spcPct val="150000"/>
              </a:lnSpc>
              <a:spcBef>
                <a:spcPts val="0"/>
              </a:spcBef>
              <a:spcAft>
                <a:spcPts val="0"/>
              </a:spcAft>
              <a:buClr>
                <a:srgbClr val="000000"/>
              </a:buClr>
              <a:buSzPts val="1100"/>
              <a:buFont typeface="Arial"/>
              <a:buNone/>
            </a:pPr>
            <a:r>
              <a:rPr lang="en" sz="1300">
                <a:solidFill>
                  <a:srgbClr val="444444"/>
                </a:solidFill>
                <a:latin typeface="Verdana"/>
                <a:ea typeface="Verdana"/>
                <a:cs typeface="Verdana"/>
                <a:sym typeface="Verdana"/>
              </a:rPr>
              <a:t>Create a flip chart with the “scoreboard” for the game. Write the rules on a flip chart or white board.</a:t>
            </a:r>
            <a:endParaRPr sz="1300">
              <a:solidFill>
                <a:srgbClr val="444444"/>
              </a:solidFill>
              <a:latin typeface="Verdana"/>
              <a:ea typeface="Verdana"/>
              <a:cs typeface="Verdana"/>
              <a:sym typeface="Verdana"/>
            </a:endParaRPr>
          </a:p>
          <a:p>
            <a:pPr indent="0" lvl="0" marL="0" rtl="0" algn="just">
              <a:lnSpc>
                <a:spcPct val="150000"/>
              </a:lnSpc>
              <a:spcBef>
                <a:spcPts val="0"/>
              </a:spcBef>
              <a:spcAft>
                <a:spcPts val="0"/>
              </a:spcAft>
              <a:buClr>
                <a:srgbClr val="000000"/>
              </a:buClr>
              <a:buSzPts val="1100"/>
              <a:buFont typeface="Arial"/>
              <a:buNone/>
            </a:pPr>
            <a:r>
              <a:t/>
            </a:r>
            <a:endParaRPr sz="1300">
              <a:solidFill>
                <a:srgbClr val="444444"/>
              </a:solidFill>
              <a:latin typeface="Verdana"/>
              <a:ea typeface="Verdana"/>
              <a:cs typeface="Verdana"/>
              <a:sym typeface="Verdana"/>
            </a:endParaRPr>
          </a:p>
          <a:p>
            <a:pPr indent="0" lvl="0" marL="0" rtl="0" algn="just">
              <a:lnSpc>
                <a:spcPct val="150000"/>
              </a:lnSpc>
              <a:spcBef>
                <a:spcPts val="0"/>
              </a:spcBef>
              <a:spcAft>
                <a:spcPts val="0"/>
              </a:spcAft>
              <a:buClr>
                <a:srgbClr val="000000"/>
              </a:buClr>
              <a:buSzPts val="1100"/>
              <a:buFont typeface="Arial"/>
              <a:buNone/>
            </a:pPr>
            <a:r>
              <a:rPr lang="en" sz="1300">
                <a:solidFill>
                  <a:srgbClr val="444444"/>
                </a:solidFill>
                <a:latin typeface="Verdana"/>
                <a:ea typeface="Verdana"/>
                <a:cs typeface="Verdana"/>
                <a:sym typeface="Verdana"/>
              </a:rPr>
              <a:t>How to facilitate?</a:t>
            </a:r>
            <a:endParaRPr sz="1300">
              <a:solidFill>
                <a:srgbClr val="444444"/>
              </a:solidFill>
              <a:latin typeface="Verdana"/>
              <a:ea typeface="Verdana"/>
              <a:cs typeface="Verdana"/>
              <a:sym typeface="Verdana"/>
            </a:endParaRPr>
          </a:p>
          <a:p>
            <a:pPr indent="-285750" lvl="0" marL="457200" rtl="0" algn="just">
              <a:lnSpc>
                <a:spcPct val="150000"/>
              </a:lnSpc>
              <a:spcBef>
                <a:spcPts val="0"/>
              </a:spcBef>
              <a:spcAft>
                <a:spcPts val="0"/>
              </a:spcAft>
              <a:buClr>
                <a:srgbClr val="444444"/>
              </a:buClr>
              <a:buSzPts val="900"/>
              <a:buFont typeface="Verdana"/>
              <a:buChar char="●"/>
            </a:pPr>
            <a:r>
              <a:rPr lang="en" sz="900">
                <a:solidFill>
                  <a:srgbClr val="444444"/>
                </a:solidFill>
                <a:latin typeface="Verdana"/>
                <a:ea typeface="Verdana"/>
                <a:cs typeface="Verdana"/>
                <a:sym typeface="Verdana"/>
              </a:rPr>
              <a:t>2 min introduction</a:t>
            </a:r>
            <a:endParaRPr sz="900">
              <a:solidFill>
                <a:srgbClr val="444444"/>
              </a:solidFill>
              <a:latin typeface="Verdana"/>
              <a:ea typeface="Verdana"/>
              <a:cs typeface="Verdana"/>
              <a:sym typeface="Verdana"/>
            </a:endParaRPr>
          </a:p>
          <a:p>
            <a:pPr indent="-285750" lvl="0" marL="457200" rtl="0" algn="just">
              <a:lnSpc>
                <a:spcPct val="150000"/>
              </a:lnSpc>
              <a:spcBef>
                <a:spcPts val="0"/>
              </a:spcBef>
              <a:spcAft>
                <a:spcPts val="0"/>
              </a:spcAft>
              <a:buClr>
                <a:srgbClr val="444444"/>
              </a:buClr>
              <a:buSzPts val="900"/>
              <a:buFont typeface="Verdana"/>
              <a:buChar char="●"/>
            </a:pPr>
            <a:r>
              <a:rPr lang="en" sz="900">
                <a:solidFill>
                  <a:srgbClr val="444444"/>
                </a:solidFill>
                <a:latin typeface="Verdana"/>
                <a:ea typeface="Verdana"/>
                <a:cs typeface="Verdana"/>
                <a:sym typeface="Verdana"/>
              </a:rPr>
              <a:t>2 min for rules</a:t>
            </a:r>
            <a:endParaRPr sz="900">
              <a:solidFill>
                <a:srgbClr val="444444"/>
              </a:solidFill>
              <a:latin typeface="Verdana"/>
              <a:ea typeface="Verdana"/>
              <a:cs typeface="Verdana"/>
              <a:sym typeface="Verdana"/>
            </a:endParaRPr>
          </a:p>
          <a:p>
            <a:pPr indent="-285750" lvl="0" marL="457200" rtl="0" algn="just">
              <a:lnSpc>
                <a:spcPct val="150000"/>
              </a:lnSpc>
              <a:spcBef>
                <a:spcPts val="0"/>
              </a:spcBef>
              <a:spcAft>
                <a:spcPts val="0"/>
              </a:spcAft>
              <a:buClr>
                <a:srgbClr val="444444"/>
              </a:buClr>
              <a:buSzPts val="900"/>
              <a:buFont typeface="Verdana"/>
              <a:buChar char="●"/>
            </a:pPr>
            <a:r>
              <a:rPr lang="en" sz="900">
                <a:solidFill>
                  <a:srgbClr val="444444"/>
                </a:solidFill>
                <a:latin typeface="Verdana"/>
                <a:ea typeface="Verdana"/>
                <a:cs typeface="Verdana"/>
                <a:sym typeface="Verdana"/>
              </a:rPr>
              <a:t>2 min preparation time for first sprint</a:t>
            </a:r>
            <a:endParaRPr sz="900">
              <a:solidFill>
                <a:srgbClr val="444444"/>
              </a:solidFill>
              <a:latin typeface="Verdana"/>
              <a:ea typeface="Verdana"/>
              <a:cs typeface="Verdana"/>
              <a:sym typeface="Verdana"/>
            </a:endParaRPr>
          </a:p>
          <a:p>
            <a:pPr indent="-285750" lvl="0" marL="457200" rtl="0" algn="just">
              <a:lnSpc>
                <a:spcPct val="150000"/>
              </a:lnSpc>
              <a:spcBef>
                <a:spcPts val="0"/>
              </a:spcBef>
              <a:spcAft>
                <a:spcPts val="0"/>
              </a:spcAft>
              <a:buClr>
                <a:srgbClr val="444444"/>
              </a:buClr>
              <a:buSzPts val="900"/>
              <a:buFont typeface="Verdana"/>
              <a:buChar char="●"/>
            </a:pPr>
            <a:r>
              <a:rPr lang="en" sz="900">
                <a:solidFill>
                  <a:srgbClr val="444444"/>
                </a:solidFill>
                <a:latin typeface="Verdana"/>
                <a:ea typeface="Verdana"/>
                <a:cs typeface="Verdana"/>
                <a:sym typeface="Verdana"/>
              </a:rPr>
              <a:t>Run 5 iterations:</a:t>
            </a:r>
            <a:endParaRPr sz="900">
              <a:solidFill>
                <a:srgbClr val="444444"/>
              </a:solidFill>
              <a:latin typeface="Verdana"/>
              <a:ea typeface="Verdana"/>
              <a:cs typeface="Verdana"/>
              <a:sym typeface="Verdana"/>
            </a:endParaRPr>
          </a:p>
          <a:p>
            <a:pPr indent="-285750" lvl="0" marL="457200" rtl="0" algn="just">
              <a:lnSpc>
                <a:spcPct val="150000"/>
              </a:lnSpc>
              <a:spcBef>
                <a:spcPts val="0"/>
              </a:spcBef>
              <a:spcAft>
                <a:spcPts val="0"/>
              </a:spcAft>
              <a:buClr>
                <a:srgbClr val="444444"/>
              </a:buClr>
              <a:buSzPts val="900"/>
              <a:buFont typeface="Verdana"/>
              <a:buChar char="●"/>
            </a:pPr>
            <a:r>
              <a:rPr lang="en" sz="900">
                <a:solidFill>
                  <a:srgbClr val="444444"/>
                </a:solidFill>
                <a:latin typeface="Verdana"/>
                <a:ea typeface="Verdana"/>
                <a:cs typeface="Verdana"/>
                <a:sym typeface="Verdana"/>
              </a:rPr>
              <a:t>– Get an estimate from the team</a:t>
            </a:r>
            <a:endParaRPr sz="900">
              <a:solidFill>
                <a:srgbClr val="444444"/>
              </a:solidFill>
              <a:latin typeface="Verdana"/>
              <a:ea typeface="Verdana"/>
              <a:cs typeface="Verdana"/>
              <a:sym typeface="Verdana"/>
            </a:endParaRPr>
          </a:p>
          <a:p>
            <a:pPr indent="-285750" lvl="0" marL="457200" rtl="0" algn="just">
              <a:lnSpc>
                <a:spcPct val="150000"/>
              </a:lnSpc>
              <a:spcBef>
                <a:spcPts val="0"/>
              </a:spcBef>
              <a:spcAft>
                <a:spcPts val="0"/>
              </a:spcAft>
              <a:buClr>
                <a:srgbClr val="444444"/>
              </a:buClr>
              <a:buSzPts val="900"/>
              <a:buFont typeface="Verdana"/>
              <a:buChar char="●"/>
            </a:pPr>
            <a:r>
              <a:rPr lang="en" sz="900">
                <a:solidFill>
                  <a:srgbClr val="444444"/>
                </a:solidFill>
                <a:latin typeface="Verdana"/>
                <a:ea typeface="Verdana"/>
                <a:cs typeface="Verdana"/>
                <a:sym typeface="Verdana"/>
              </a:rPr>
              <a:t>– 2 min iteration</a:t>
            </a:r>
            <a:endParaRPr sz="900">
              <a:solidFill>
                <a:srgbClr val="444444"/>
              </a:solidFill>
              <a:latin typeface="Verdana"/>
              <a:ea typeface="Verdana"/>
              <a:cs typeface="Verdana"/>
              <a:sym typeface="Verdana"/>
            </a:endParaRPr>
          </a:p>
          <a:p>
            <a:pPr indent="-285750" lvl="0" marL="457200" rtl="0" algn="just">
              <a:lnSpc>
                <a:spcPct val="150000"/>
              </a:lnSpc>
              <a:spcBef>
                <a:spcPts val="0"/>
              </a:spcBef>
              <a:spcAft>
                <a:spcPts val="0"/>
              </a:spcAft>
              <a:buClr>
                <a:srgbClr val="444444"/>
              </a:buClr>
              <a:buSzPts val="900"/>
              <a:buFont typeface="Verdana"/>
              <a:buChar char="●"/>
            </a:pPr>
            <a:r>
              <a:rPr lang="en" sz="900">
                <a:solidFill>
                  <a:srgbClr val="444444"/>
                </a:solidFill>
                <a:latin typeface="Verdana"/>
                <a:ea typeface="Verdana"/>
                <a:cs typeface="Verdana"/>
                <a:sym typeface="Verdana"/>
              </a:rPr>
              <a:t>– 1 min team to plan improvements</a:t>
            </a:r>
            <a:endParaRPr sz="900">
              <a:solidFill>
                <a:srgbClr val="444444"/>
              </a:solidFill>
              <a:latin typeface="Verdana"/>
              <a:ea typeface="Verdana"/>
              <a:cs typeface="Verdana"/>
              <a:sym typeface="Verdana"/>
            </a:endParaRPr>
          </a:p>
          <a:p>
            <a:pPr indent="-285750" lvl="0" marL="457200" rtl="0" algn="just">
              <a:lnSpc>
                <a:spcPct val="150000"/>
              </a:lnSpc>
              <a:spcBef>
                <a:spcPts val="0"/>
              </a:spcBef>
              <a:spcAft>
                <a:spcPts val="0"/>
              </a:spcAft>
              <a:buClr>
                <a:srgbClr val="444444"/>
              </a:buClr>
              <a:buSzPts val="900"/>
              <a:buFont typeface="Verdana"/>
              <a:buChar char="●"/>
            </a:pPr>
            <a:r>
              <a:rPr lang="en" sz="900">
                <a:solidFill>
                  <a:srgbClr val="444444"/>
                </a:solidFill>
                <a:latin typeface="Verdana"/>
                <a:ea typeface="Verdana"/>
                <a:cs typeface="Verdana"/>
                <a:sym typeface="Verdana"/>
              </a:rPr>
              <a:t>10 minute debrief - what were people’s observations? What did you learn?</a:t>
            </a:r>
            <a:endParaRPr sz="900">
              <a:solidFill>
                <a:srgbClr val="444444"/>
              </a:solidFill>
              <a:latin typeface="Verdana"/>
              <a:ea typeface="Verdana"/>
              <a:cs typeface="Verdana"/>
              <a:sym typeface="Verdana"/>
            </a:endParaRPr>
          </a:p>
          <a:p>
            <a:pPr indent="0" lvl="0" marL="0" rtl="0" algn="l">
              <a:spcBef>
                <a:spcPts val="0"/>
              </a:spcBef>
              <a:spcAft>
                <a:spcPts val="0"/>
              </a:spcAft>
              <a:buClr>
                <a:srgbClr val="5EA7AA"/>
              </a:buClr>
              <a:buSzPts val="1100"/>
              <a:buFont typeface="Arial"/>
              <a:buNone/>
            </a:pPr>
            <a:r>
              <a:t/>
            </a:r>
            <a:endParaRPr/>
          </a:p>
          <a:p>
            <a:pPr indent="0" lvl="0" marL="0" rtl="0" algn="l">
              <a:spcBef>
                <a:spcPts val="0"/>
              </a:spcBef>
              <a:spcAft>
                <a:spcPts val="0"/>
              </a:spcAft>
              <a:buClr>
                <a:srgbClr val="5EA7AA"/>
              </a:buClr>
              <a:buSzPts val="1100"/>
              <a:buFont typeface="Arial"/>
              <a:buNone/>
            </a:pPr>
            <a:r>
              <a:t/>
            </a:r>
            <a:endParaRPr/>
          </a:p>
          <a:p>
            <a:pPr indent="0" lvl="0" marL="0" rtl="0" algn="l">
              <a:spcBef>
                <a:spcPts val="0"/>
              </a:spcBef>
              <a:spcAft>
                <a:spcPts val="0"/>
              </a:spcAft>
              <a:buClr>
                <a:srgbClr val="5EA7AA"/>
              </a:buClr>
              <a:buSzPts val="1100"/>
              <a:buFont typeface="Arial"/>
              <a:buNone/>
            </a:pPr>
            <a:r>
              <a:rPr lang="en" u="sng">
                <a:solidFill>
                  <a:srgbClr val="5EA7AA"/>
                </a:solidFill>
                <a:hlinkClick r:id="rId2">
                  <a:extLst>
                    <a:ext uri="{A12FA001-AC4F-418D-AE19-62706E023703}">
                      <ahyp:hlinkClr val="tx"/>
                    </a:ext>
                  </a:extLst>
                </a:hlinkClick>
              </a:rPr>
              <a:t>http://dpwhelan.com/blog/uncategorized/learning-scrum-through-the-ball-point-game/</a:t>
            </a:r>
            <a:r>
              <a:rPr lang="en"/>
              <a:t> </a:t>
            </a:r>
            <a:endParaRPr/>
          </a:p>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3" name="Shape 553"/>
        <p:cNvGrpSpPr/>
        <p:nvPr/>
      </p:nvGrpSpPr>
      <p:grpSpPr>
        <a:xfrm>
          <a:off x="0" y="0"/>
          <a:ext cx="0" cy="0"/>
          <a:chOff x="0" y="0"/>
          <a:chExt cx="0" cy="0"/>
        </a:xfrm>
      </p:grpSpPr>
      <p:sp>
        <p:nvSpPr>
          <p:cNvPr id="554" name="Google Shape;554;g3cc2e7ad6d_0_6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5" name="Google Shape;555;g3cc2e7ad6d_0_6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 name="Shape 561"/>
        <p:cNvGrpSpPr/>
        <p:nvPr/>
      </p:nvGrpSpPr>
      <p:grpSpPr>
        <a:xfrm>
          <a:off x="0" y="0"/>
          <a:ext cx="0" cy="0"/>
          <a:chOff x="0" y="0"/>
          <a:chExt cx="0" cy="0"/>
        </a:xfrm>
      </p:grpSpPr>
      <p:sp>
        <p:nvSpPr>
          <p:cNvPr id="562" name="Google Shape;562;g3caca006e8_0_554: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190500" lvl="0" marL="177800" rtl="0" algn="l">
              <a:spcBef>
                <a:spcPts val="0"/>
              </a:spcBef>
              <a:spcAft>
                <a:spcPts val="0"/>
              </a:spcAft>
              <a:buSzPts val="1400"/>
              <a:buFont typeface="Raleway"/>
              <a:buChar char="•"/>
            </a:pPr>
            <a:r>
              <a:rPr lang="en" sz="1400">
                <a:latin typeface="Raleway"/>
                <a:ea typeface="Raleway"/>
                <a:cs typeface="Raleway"/>
                <a:sym typeface="Raleway"/>
              </a:rPr>
              <a:t>A s</a:t>
            </a:r>
            <a:r>
              <a:rPr lang="en" sz="1400">
                <a:latin typeface="Raleway"/>
                <a:ea typeface="Raleway"/>
                <a:cs typeface="Raleway"/>
                <a:sym typeface="Raleway"/>
              </a:rPr>
              <a:t>print is a bucket of fixed size</a:t>
            </a:r>
            <a:endParaRPr sz="1400">
              <a:latin typeface="Raleway"/>
              <a:ea typeface="Raleway"/>
              <a:cs typeface="Raleway"/>
              <a:sym typeface="Raleway"/>
            </a:endParaRPr>
          </a:p>
          <a:p>
            <a:pPr indent="-190500" lvl="0" marL="177800" rtl="0" algn="l">
              <a:spcBef>
                <a:spcPts val="0"/>
              </a:spcBef>
              <a:spcAft>
                <a:spcPts val="0"/>
              </a:spcAft>
              <a:buSzPts val="1400"/>
              <a:buFont typeface="Raleway"/>
              <a:buChar char="•"/>
            </a:pPr>
            <a:r>
              <a:rPr lang="en" sz="1400">
                <a:latin typeface="Raleway"/>
                <a:ea typeface="Raleway"/>
                <a:cs typeface="Raleway"/>
                <a:sym typeface="Raleway"/>
              </a:rPr>
              <a:t>Sprint planning  fits stories into the sprint.</a:t>
            </a:r>
            <a:endParaRPr sz="1200">
              <a:solidFill>
                <a:schemeClr val="dk1"/>
              </a:solidFill>
              <a:latin typeface="Calibri"/>
              <a:ea typeface="Calibri"/>
              <a:cs typeface="Calibri"/>
              <a:sym typeface="Calibri"/>
            </a:endParaRPr>
          </a:p>
        </p:txBody>
      </p:sp>
      <p:sp>
        <p:nvSpPr>
          <p:cNvPr id="563" name="Google Shape;563;g3caca006e8_0_5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5" name="Shape 595"/>
        <p:cNvGrpSpPr/>
        <p:nvPr/>
      </p:nvGrpSpPr>
      <p:grpSpPr>
        <a:xfrm>
          <a:off x="0" y="0"/>
          <a:ext cx="0" cy="0"/>
          <a:chOff x="0" y="0"/>
          <a:chExt cx="0" cy="0"/>
        </a:xfrm>
      </p:grpSpPr>
      <p:sp>
        <p:nvSpPr>
          <p:cNvPr id="596" name="Google Shape;596;g3caca006e8_0_587: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lang="en" sz="1200">
                <a:solidFill>
                  <a:schemeClr val="dk1"/>
                </a:solidFill>
                <a:latin typeface="Calibri"/>
                <a:ea typeface="Calibri"/>
                <a:cs typeface="Calibri"/>
                <a:sym typeface="Calibri"/>
              </a:rPr>
              <a:t>How do you know how big the sprint bucket is?</a:t>
            </a:r>
            <a:endParaRPr sz="12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t/>
            </a:r>
            <a:endParaRPr sz="1200">
              <a:solidFill>
                <a:schemeClr val="dk1"/>
              </a:solidFill>
              <a:latin typeface="Calibri"/>
              <a:ea typeface="Calibri"/>
              <a:cs typeface="Calibri"/>
              <a:sym typeface="Calibri"/>
            </a:endParaRPr>
          </a:p>
          <a:p>
            <a:pPr indent="-292100" lvl="0" marL="292100" rtl="0" algn="l">
              <a:spcBef>
                <a:spcPts val="0"/>
              </a:spcBef>
              <a:spcAft>
                <a:spcPts val="0"/>
              </a:spcAft>
              <a:buSzPts val="1400"/>
              <a:buFont typeface="Raleway"/>
              <a:buChar char="•"/>
            </a:pPr>
            <a:r>
              <a:rPr lang="en" sz="1400">
                <a:latin typeface="Raleway"/>
                <a:ea typeface="Raleway"/>
                <a:cs typeface="Raleway"/>
                <a:sym typeface="Raleway"/>
              </a:rPr>
              <a:t>Initial c</a:t>
            </a:r>
            <a:r>
              <a:rPr lang="en" sz="1400">
                <a:latin typeface="Raleway"/>
                <a:ea typeface="Raleway"/>
                <a:cs typeface="Raleway"/>
                <a:sym typeface="Raleway"/>
              </a:rPr>
              <a:t>apacity of ‘Agile Bucket’ = planned velocity - how much the team think they can deliver</a:t>
            </a:r>
            <a:endParaRPr sz="1400">
              <a:latin typeface="Raleway"/>
              <a:ea typeface="Raleway"/>
              <a:cs typeface="Raleway"/>
              <a:sym typeface="Raleway"/>
            </a:endParaRPr>
          </a:p>
          <a:p>
            <a:pPr indent="0" lvl="0" marL="292100" rtl="0" algn="l">
              <a:spcBef>
                <a:spcPts val="0"/>
              </a:spcBef>
              <a:spcAft>
                <a:spcPts val="0"/>
              </a:spcAft>
              <a:buNone/>
            </a:pPr>
            <a:r>
              <a:t/>
            </a:r>
            <a:endParaRPr sz="1400">
              <a:latin typeface="Raleway"/>
              <a:ea typeface="Raleway"/>
              <a:cs typeface="Raleway"/>
              <a:sym typeface="Raleway"/>
            </a:endParaRPr>
          </a:p>
          <a:p>
            <a:pPr indent="-292100" lvl="0" marL="292100" rtl="0" algn="l">
              <a:spcBef>
                <a:spcPts val="0"/>
              </a:spcBef>
              <a:spcAft>
                <a:spcPts val="0"/>
              </a:spcAft>
              <a:buSzPts val="1400"/>
              <a:buFont typeface="Raleway"/>
              <a:buChar char="•"/>
            </a:pPr>
            <a:r>
              <a:rPr lang="en" sz="1400">
                <a:latin typeface="Raleway"/>
                <a:ea typeface="Raleway"/>
                <a:cs typeface="Raleway"/>
                <a:sym typeface="Raleway"/>
              </a:rPr>
              <a:t>However actual velocity is used for future sprints  - this ensures the sprint plan is accurate as it is based on previous velocity not optimistic estimation</a:t>
            </a:r>
            <a:endParaRPr sz="1400">
              <a:latin typeface="Raleway"/>
              <a:ea typeface="Raleway"/>
              <a:cs typeface="Raleway"/>
              <a:sym typeface="Raleway"/>
            </a:endParaRPr>
          </a:p>
          <a:p>
            <a:pPr indent="0" lvl="0" marL="0" rtl="0" algn="l">
              <a:spcBef>
                <a:spcPts val="0"/>
              </a:spcBef>
              <a:spcAft>
                <a:spcPts val="0"/>
              </a:spcAft>
              <a:buNone/>
            </a:pPr>
            <a:r>
              <a:t/>
            </a:r>
            <a:endParaRPr sz="1400">
              <a:latin typeface="Raleway"/>
              <a:ea typeface="Raleway"/>
              <a:cs typeface="Raleway"/>
              <a:sym typeface="Raleway"/>
            </a:endParaRPr>
          </a:p>
          <a:p>
            <a:pPr indent="0" lvl="0" marL="0" marR="0" rtl="0" algn="l">
              <a:lnSpc>
                <a:spcPct val="100000"/>
              </a:lnSpc>
              <a:spcBef>
                <a:spcPts val="0"/>
              </a:spcBef>
              <a:spcAft>
                <a:spcPts val="0"/>
              </a:spcAft>
              <a:buClr>
                <a:srgbClr val="000000"/>
              </a:buClr>
              <a:buSzPts val="1400"/>
              <a:buFont typeface="Arial"/>
              <a:buNone/>
            </a:pPr>
            <a:r>
              <a:t/>
            </a:r>
            <a:endParaRPr sz="1200">
              <a:solidFill>
                <a:schemeClr val="dk1"/>
              </a:solidFill>
              <a:latin typeface="Calibri"/>
              <a:ea typeface="Calibri"/>
              <a:cs typeface="Calibri"/>
              <a:sym typeface="Calibri"/>
            </a:endParaRPr>
          </a:p>
        </p:txBody>
      </p:sp>
      <p:sp>
        <p:nvSpPr>
          <p:cNvPr id="597" name="Google Shape;597;g3caca006e8_0_58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6" name="Shape 636"/>
        <p:cNvGrpSpPr/>
        <p:nvPr/>
      </p:nvGrpSpPr>
      <p:grpSpPr>
        <a:xfrm>
          <a:off x="0" y="0"/>
          <a:ext cx="0" cy="0"/>
          <a:chOff x="0" y="0"/>
          <a:chExt cx="0" cy="0"/>
        </a:xfrm>
      </p:grpSpPr>
      <p:sp>
        <p:nvSpPr>
          <p:cNvPr id="637" name="Google Shape;637;g3a4f13183b_1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8" name="Google Shape;638;g3a4f13183b_1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Times New Roman"/>
                <a:ea typeface="Times New Roman"/>
                <a:cs typeface="Times New Roman"/>
                <a:sym typeface="Times New Roman"/>
              </a:rPr>
              <a:t>By estimating we can know how long a story will take to be developed. The technique used to determine how long is called planning poker.</a:t>
            </a:r>
            <a:endParaRPr sz="1200">
              <a:latin typeface="Times New Roman"/>
              <a:ea typeface="Times New Roman"/>
              <a:cs typeface="Times New Roman"/>
              <a:sym typeface="Times New Roman"/>
            </a:endParaRPr>
          </a:p>
          <a:p>
            <a:pPr indent="0" lvl="0" marL="0" rtl="0" algn="l">
              <a:lnSpc>
                <a:spcPct val="155556"/>
              </a:lnSpc>
              <a:spcBef>
                <a:spcPts val="0"/>
              </a:spcBef>
              <a:spcAft>
                <a:spcPts val="0"/>
              </a:spcAft>
              <a:buClr>
                <a:schemeClr val="dk1"/>
              </a:buClr>
              <a:buSzPts val="1100"/>
              <a:buFont typeface="Arial"/>
              <a:buNone/>
            </a:pPr>
            <a:r>
              <a:rPr lang="en" sz="1200">
                <a:latin typeface="Times New Roman"/>
                <a:ea typeface="Times New Roman"/>
                <a:cs typeface="Times New Roman"/>
                <a:sym typeface="Times New Roman"/>
              </a:rPr>
              <a:t>Estimation is hard. For software developers, it's among the most difficult–if not the most difficult–aspects of the job. It must take into account a slew of factors that help product owners make decisions that affect the entire team–and the business and fixes</a:t>
            </a:r>
            <a:endParaRPr sz="1200">
              <a:latin typeface="Times New Roman"/>
              <a:ea typeface="Times New Roman"/>
              <a:cs typeface="Times New Roman"/>
              <a:sym typeface="Times New Roman"/>
            </a:endParaRPr>
          </a:p>
          <a:p>
            <a:pPr indent="0" lvl="0" marL="0" rtl="0" algn="l">
              <a:lnSpc>
                <a:spcPct val="155556"/>
              </a:lnSpc>
              <a:spcBef>
                <a:spcPts val="1800"/>
              </a:spcBef>
              <a:spcAft>
                <a:spcPts val="0"/>
              </a:spcAft>
              <a:buClr>
                <a:schemeClr val="dk1"/>
              </a:buClr>
              <a:buSzPts val="1100"/>
              <a:buFont typeface="Arial"/>
              <a:buNone/>
            </a:pPr>
            <a:r>
              <a:rPr lang="en" sz="1200">
                <a:latin typeface="Times New Roman"/>
                <a:ea typeface="Times New Roman"/>
                <a:cs typeface="Times New Roman"/>
                <a:sym typeface="Times New Roman"/>
              </a:rPr>
              <a:t>Before estimating the product managers should have sorted out the list of work to be done. Each task contains a short description of all the desired features and fixes. When the estimation process begins questions about the requirements arises which helps in the following ways: </a:t>
            </a:r>
            <a:endParaRPr sz="1200">
              <a:latin typeface="Times New Roman"/>
              <a:ea typeface="Times New Roman"/>
              <a:cs typeface="Times New Roman"/>
              <a:sym typeface="Times New Roman"/>
            </a:endParaRPr>
          </a:p>
          <a:p>
            <a:pPr indent="-304800" lvl="0" marL="457200" rtl="0" algn="l">
              <a:lnSpc>
                <a:spcPct val="155556"/>
              </a:lnSpc>
              <a:spcBef>
                <a:spcPts val="1800"/>
              </a:spcBef>
              <a:spcAft>
                <a:spcPts val="0"/>
              </a:spcAft>
              <a:buSzPts val="1200"/>
              <a:buFont typeface="Times New Roman"/>
              <a:buAutoNum type="arabicPeriod"/>
            </a:pPr>
            <a:r>
              <a:rPr lang="en" sz="1200">
                <a:latin typeface="Times New Roman"/>
                <a:ea typeface="Times New Roman"/>
                <a:cs typeface="Times New Roman"/>
                <a:sym typeface="Times New Roman"/>
              </a:rPr>
              <a:t>The team is able  to understand the work load fully</a:t>
            </a:r>
            <a:endParaRPr sz="1200">
              <a:latin typeface="Times New Roman"/>
              <a:ea typeface="Times New Roman"/>
              <a:cs typeface="Times New Roman"/>
              <a:sym typeface="Times New Roman"/>
            </a:endParaRPr>
          </a:p>
          <a:p>
            <a:pPr indent="-304800" lvl="0" marL="457200" rtl="0" algn="l">
              <a:lnSpc>
                <a:spcPct val="155556"/>
              </a:lnSpc>
              <a:spcBef>
                <a:spcPts val="0"/>
              </a:spcBef>
              <a:spcAft>
                <a:spcPts val="0"/>
              </a:spcAft>
              <a:buSzPts val="1200"/>
              <a:buFont typeface="Times New Roman"/>
              <a:buAutoNum type="arabicPeriod"/>
            </a:pPr>
            <a:r>
              <a:rPr lang="en" sz="1200">
                <a:latin typeface="Times New Roman"/>
                <a:ea typeface="Times New Roman"/>
                <a:cs typeface="Times New Roman"/>
                <a:sym typeface="Times New Roman"/>
              </a:rPr>
              <a:t>Missing requirements or assets like mocks if needed can be identified</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3" name="Shape 643"/>
        <p:cNvGrpSpPr/>
        <p:nvPr/>
      </p:nvGrpSpPr>
      <p:grpSpPr>
        <a:xfrm>
          <a:off x="0" y="0"/>
          <a:ext cx="0" cy="0"/>
          <a:chOff x="0" y="0"/>
          <a:chExt cx="0" cy="0"/>
        </a:xfrm>
      </p:grpSpPr>
      <p:sp>
        <p:nvSpPr>
          <p:cNvPr id="644" name="Google Shape;644;g3ccdea41ad_3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5" name="Google Shape;645;g3ccdea41ad_3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Times New Roman"/>
                <a:ea typeface="Times New Roman"/>
                <a:cs typeface="Times New Roman"/>
                <a:sym typeface="Times New Roman"/>
              </a:rPr>
              <a:t>By estimating we can know how long a story will take to be developed. The technique used to determine how long is called planning poker.</a:t>
            </a:r>
            <a:endParaRPr sz="1200">
              <a:latin typeface="Times New Roman"/>
              <a:ea typeface="Times New Roman"/>
              <a:cs typeface="Times New Roman"/>
              <a:sym typeface="Times New Roman"/>
            </a:endParaRPr>
          </a:p>
          <a:p>
            <a:pPr indent="0" lvl="0" marL="0" rtl="0" algn="l">
              <a:lnSpc>
                <a:spcPct val="155556"/>
              </a:lnSpc>
              <a:spcBef>
                <a:spcPts val="0"/>
              </a:spcBef>
              <a:spcAft>
                <a:spcPts val="0"/>
              </a:spcAft>
              <a:buClr>
                <a:schemeClr val="dk1"/>
              </a:buClr>
              <a:buSzPts val="1100"/>
              <a:buFont typeface="Arial"/>
              <a:buNone/>
            </a:pPr>
            <a:r>
              <a:rPr lang="en" sz="1200">
                <a:latin typeface="Times New Roman"/>
                <a:ea typeface="Times New Roman"/>
                <a:cs typeface="Times New Roman"/>
                <a:sym typeface="Times New Roman"/>
              </a:rPr>
              <a:t>Estimation is hard. For software developers, it's among the most difficult–if not the most difficult–aspects of the job. It must take into account a slew of factors that help product owners make decisions that affect the entire team–and the business and fixes</a:t>
            </a:r>
            <a:endParaRPr sz="1200">
              <a:latin typeface="Times New Roman"/>
              <a:ea typeface="Times New Roman"/>
              <a:cs typeface="Times New Roman"/>
              <a:sym typeface="Times New Roman"/>
            </a:endParaRPr>
          </a:p>
          <a:p>
            <a:pPr indent="0" lvl="0" marL="0" rtl="0" algn="l">
              <a:lnSpc>
                <a:spcPct val="155556"/>
              </a:lnSpc>
              <a:spcBef>
                <a:spcPts val="1800"/>
              </a:spcBef>
              <a:spcAft>
                <a:spcPts val="0"/>
              </a:spcAft>
              <a:buClr>
                <a:schemeClr val="dk1"/>
              </a:buClr>
              <a:buSzPts val="1100"/>
              <a:buFont typeface="Arial"/>
              <a:buNone/>
            </a:pPr>
            <a:r>
              <a:rPr lang="en" sz="1200">
                <a:latin typeface="Times New Roman"/>
                <a:ea typeface="Times New Roman"/>
                <a:cs typeface="Times New Roman"/>
                <a:sym typeface="Times New Roman"/>
              </a:rPr>
              <a:t>Before estimating the product managers should have sorted out the list of work to be done. Each task contains a short description of all the desired features and fixes. When the estimation process begins questions about the requirements arises which helps in the following ways: </a:t>
            </a:r>
            <a:endParaRPr sz="1200">
              <a:latin typeface="Times New Roman"/>
              <a:ea typeface="Times New Roman"/>
              <a:cs typeface="Times New Roman"/>
              <a:sym typeface="Times New Roman"/>
            </a:endParaRPr>
          </a:p>
          <a:p>
            <a:pPr indent="-304800" lvl="0" marL="457200" rtl="0" algn="l">
              <a:lnSpc>
                <a:spcPct val="155556"/>
              </a:lnSpc>
              <a:spcBef>
                <a:spcPts val="1800"/>
              </a:spcBef>
              <a:spcAft>
                <a:spcPts val="0"/>
              </a:spcAft>
              <a:buSzPts val="1200"/>
              <a:buFont typeface="Times New Roman"/>
              <a:buAutoNum type="arabicPeriod"/>
            </a:pPr>
            <a:r>
              <a:rPr lang="en" sz="1200">
                <a:latin typeface="Times New Roman"/>
                <a:ea typeface="Times New Roman"/>
                <a:cs typeface="Times New Roman"/>
                <a:sym typeface="Times New Roman"/>
              </a:rPr>
              <a:t>The team is able  to understand the work load fully</a:t>
            </a:r>
            <a:endParaRPr sz="1200">
              <a:latin typeface="Times New Roman"/>
              <a:ea typeface="Times New Roman"/>
              <a:cs typeface="Times New Roman"/>
              <a:sym typeface="Times New Roman"/>
            </a:endParaRPr>
          </a:p>
          <a:p>
            <a:pPr indent="-304800" lvl="0" marL="457200" rtl="0" algn="l">
              <a:lnSpc>
                <a:spcPct val="155556"/>
              </a:lnSpc>
              <a:spcBef>
                <a:spcPts val="0"/>
              </a:spcBef>
              <a:spcAft>
                <a:spcPts val="0"/>
              </a:spcAft>
              <a:buSzPts val="1200"/>
              <a:buFont typeface="Times New Roman"/>
              <a:buAutoNum type="arabicPeriod"/>
            </a:pPr>
            <a:r>
              <a:rPr lang="en" sz="1200">
                <a:latin typeface="Times New Roman"/>
                <a:ea typeface="Times New Roman"/>
                <a:cs typeface="Times New Roman"/>
                <a:sym typeface="Times New Roman"/>
              </a:rPr>
              <a:t>Missing requirements or assets like mocks if needed can be identified</a:t>
            </a:r>
            <a:endParaRPr sz="1200">
              <a:latin typeface="Times New Roman"/>
              <a:ea typeface="Times New Roman"/>
              <a:cs typeface="Times New Roman"/>
              <a:sym typeface="Times New Roman"/>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0" name="Shape 650"/>
        <p:cNvGrpSpPr/>
        <p:nvPr/>
      </p:nvGrpSpPr>
      <p:grpSpPr>
        <a:xfrm>
          <a:off x="0" y="0"/>
          <a:ext cx="0" cy="0"/>
          <a:chOff x="0" y="0"/>
          <a:chExt cx="0" cy="0"/>
        </a:xfrm>
      </p:grpSpPr>
      <p:sp>
        <p:nvSpPr>
          <p:cNvPr id="651" name="Google Shape;651;g3ccdea41ad_3_3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2" name="Google Shape;652;g3ccdea41ad_3_3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333333"/>
                </a:solidFill>
                <a:highlight>
                  <a:srgbClr val="FFFFFF"/>
                </a:highlight>
              </a:rPr>
              <a:t>How are we doing estimation? Are we doing it well? Could we be doing it differently?</a:t>
            </a:r>
            <a:endParaRPr sz="1000">
              <a:solidFill>
                <a:srgbClr val="333333"/>
              </a:solidFill>
              <a:highlight>
                <a:srgbClr val="FFFFFF"/>
              </a:highlight>
            </a:endParaRPr>
          </a:p>
          <a:p>
            <a:pPr indent="0" lvl="0" marL="0" rtl="0" algn="l">
              <a:spcBef>
                <a:spcPts val="0"/>
              </a:spcBef>
              <a:spcAft>
                <a:spcPts val="0"/>
              </a:spcAft>
              <a:buNone/>
            </a:pPr>
            <a:r>
              <a:t/>
            </a:r>
            <a:endParaRPr sz="1000">
              <a:solidFill>
                <a:srgbClr val="333333"/>
              </a:solidFill>
              <a:highlight>
                <a:srgbClr val="FFFFFF"/>
              </a:highlight>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7" name="Shape 657"/>
        <p:cNvGrpSpPr/>
        <p:nvPr/>
      </p:nvGrpSpPr>
      <p:grpSpPr>
        <a:xfrm>
          <a:off x="0" y="0"/>
          <a:ext cx="0" cy="0"/>
          <a:chOff x="0" y="0"/>
          <a:chExt cx="0" cy="0"/>
        </a:xfrm>
      </p:grpSpPr>
      <p:sp>
        <p:nvSpPr>
          <p:cNvPr id="658" name="Google Shape;658;g3a4f13183b_1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9" name="Google Shape;659;g3a4f13183b_1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3" name="Shape 663"/>
        <p:cNvGrpSpPr/>
        <p:nvPr/>
      </p:nvGrpSpPr>
      <p:grpSpPr>
        <a:xfrm>
          <a:off x="0" y="0"/>
          <a:ext cx="0" cy="0"/>
          <a:chOff x="0" y="0"/>
          <a:chExt cx="0" cy="0"/>
        </a:xfrm>
      </p:grpSpPr>
      <p:sp>
        <p:nvSpPr>
          <p:cNvPr id="664" name="Google Shape;664;g3a4f13183b_1_2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5" name="Google Shape;665;g3a4f13183b_1_2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Alice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0" name="Shape 670"/>
        <p:cNvGrpSpPr/>
        <p:nvPr/>
      </p:nvGrpSpPr>
      <p:grpSpPr>
        <a:xfrm>
          <a:off x="0" y="0"/>
          <a:ext cx="0" cy="0"/>
          <a:chOff x="0" y="0"/>
          <a:chExt cx="0" cy="0"/>
        </a:xfrm>
      </p:grpSpPr>
      <p:sp>
        <p:nvSpPr>
          <p:cNvPr id="671" name="Google Shape;671;g3a4f13183b_1_2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2" name="Google Shape;672;g3a4f13183b_1_2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7" name="Shape 677"/>
        <p:cNvGrpSpPr/>
        <p:nvPr/>
      </p:nvGrpSpPr>
      <p:grpSpPr>
        <a:xfrm>
          <a:off x="0" y="0"/>
          <a:ext cx="0" cy="0"/>
          <a:chOff x="0" y="0"/>
          <a:chExt cx="0" cy="0"/>
        </a:xfrm>
      </p:grpSpPr>
      <p:sp>
        <p:nvSpPr>
          <p:cNvPr id="678" name="Google Shape;678;g4107b84557_1_3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9" name="Google Shape;679;g4107b84557_1_3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3a4f13183b_1_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3a4f13183b_1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0" name="Shape 690"/>
        <p:cNvGrpSpPr/>
        <p:nvPr/>
      </p:nvGrpSpPr>
      <p:grpSpPr>
        <a:xfrm>
          <a:off x="0" y="0"/>
          <a:ext cx="0" cy="0"/>
          <a:chOff x="0" y="0"/>
          <a:chExt cx="0" cy="0"/>
        </a:xfrm>
      </p:grpSpPr>
      <p:sp>
        <p:nvSpPr>
          <p:cNvPr id="691" name="Google Shape;691;g4280cf8624_0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2" name="Google Shape;692;g4280cf8624_0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400"/>
              <a:buFont typeface="Arial"/>
              <a:buNone/>
            </a:pPr>
            <a:r>
              <a:t/>
            </a:r>
            <a:endParaRPr sz="1400">
              <a:solidFill>
                <a:srgbClr val="434343"/>
              </a:solidFill>
            </a:endParaRPr>
          </a:p>
          <a:p>
            <a:pPr indent="-285750" lvl="0" marL="285750" rtl="0" algn="l">
              <a:spcBef>
                <a:spcPts val="0"/>
              </a:spcBef>
              <a:spcAft>
                <a:spcPts val="0"/>
              </a:spcAft>
              <a:buClr>
                <a:srgbClr val="434343"/>
              </a:buClr>
              <a:buSzPts val="1400"/>
              <a:buChar char="•"/>
            </a:pPr>
            <a:r>
              <a:rPr lang="en" sz="1400">
                <a:solidFill>
                  <a:srgbClr val="434343"/>
                </a:solidFill>
              </a:rPr>
              <a:t>The team will agree a standard definition of done which applies to every story in the backlog</a:t>
            </a:r>
            <a:endParaRPr sz="1400">
              <a:solidFill>
                <a:srgbClr val="434343"/>
              </a:solidFill>
            </a:endParaRPr>
          </a:p>
          <a:p>
            <a:pPr indent="-285750" lvl="0" marL="285750" rtl="0" algn="l">
              <a:spcBef>
                <a:spcPts val="0"/>
              </a:spcBef>
              <a:spcAft>
                <a:spcPts val="0"/>
              </a:spcAft>
              <a:buClr>
                <a:srgbClr val="434343"/>
              </a:buClr>
              <a:buSzPts val="1400"/>
              <a:buChar char="•"/>
            </a:pPr>
            <a:r>
              <a:rPr lang="en" sz="1400">
                <a:solidFill>
                  <a:srgbClr val="434343"/>
                </a:solidFill>
              </a:rPr>
              <a:t>If a story has not  achieved the definition of done, it must be returned to the product backlog and not be completed as part of this sprint</a:t>
            </a:r>
            <a:endParaRPr sz="1400">
              <a:solidFill>
                <a:srgbClr val="434343"/>
              </a:solidFill>
            </a:endParaRPr>
          </a:p>
          <a:p>
            <a:pPr indent="-285750" lvl="0" marL="285750" rtl="0" algn="l">
              <a:spcBef>
                <a:spcPts val="0"/>
              </a:spcBef>
              <a:spcAft>
                <a:spcPts val="0"/>
              </a:spcAft>
              <a:buClr>
                <a:srgbClr val="434343"/>
              </a:buClr>
              <a:buSzPts val="1400"/>
              <a:buChar char="•"/>
            </a:pPr>
            <a:r>
              <a:rPr lang="en" sz="1400">
                <a:solidFill>
                  <a:srgbClr val="434343"/>
                </a:solidFill>
              </a:rPr>
              <a:t>The definition of done provides a common understanding to the entire team of what is needed in order for the stories to be completed</a:t>
            </a:r>
            <a:endParaRPr sz="1400">
              <a:solidFill>
                <a:srgbClr val="434343"/>
              </a:solidFill>
            </a:endParaRPr>
          </a:p>
          <a:p>
            <a:pPr indent="-196850" lvl="0" marL="285750" rtl="0" algn="l">
              <a:spcBef>
                <a:spcPts val="0"/>
              </a:spcBef>
              <a:spcAft>
                <a:spcPts val="0"/>
              </a:spcAft>
              <a:buClr>
                <a:srgbClr val="000000"/>
              </a:buClr>
              <a:buSzPts val="1400"/>
              <a:buFont typeface="Arial"/>
              <a:buNone/>
            </a:pPr>
            <a:r>
              <a:t/>
            </a:r>
            <a:endParaRPr sz="1400">
              <a:solidFill>
                <a:srgbClr val="434343"/>
              </a:solidFill>
            </a:endParaRPr>
          </a:p>
          <a:p>
            <a:pPr indent="-196850" lvl="0" marL="285750" rtl="0" algn="l">
              <a:spcBef>
                <a:spcPts val="0"/>
              </a:spcBef>
              <a:spcAft>
                <a:spcPts val="0"/>
              </a:spcAft>
              <a:buClr>
                <a:srgbClr val="000000"/>
              </a:buClr>
              <a:buSzPts val="1400"/>
              <a:buFont typeface="Arial"/>
              <a:buNone/>
            </a:pPr>
            <a:r>
              <a:t/>
            </a:r>
            <a:endParaRPr sz="1400">
              <a:solidFill>
                <a:srgbClr val="434343"/>
              </a:solidFill>
            </a:endParaRPr>
          </a:p>
          <a:p>
            <a:pPr indent="0" lvl="0" marL="0" rtl="0" algn="l">
              <a:spcBef>
                <a:spcPts val="0"/>
              </a:spcBef>
              <a:spcAft>
                <a:spcPts val="0"/>
              </a:spcAft>
              <a:buClr>
                <a:srgbClr val="000000"/>
              </a:buClr>
              <a:buSzPts val="1400"/>
              <a:buFont typeface="Arial"/>
              <a:buNone/>
            </a:pPr>
            <a:r>
              <a:rPr lang="en" sz="1400">
                <a:solidFill>
                  <a:srgbClr val="434343"/>
                </a:solidFill>
              </a:rPr>
              <a:t>E.g. All acceptance criteria have been met</a:t>
            </a:r>
            <a:endParaRPr sz="1400">
              <a:solidFill>
                <a:srgbClr val="434343"/>
              </a:solidFill>
            </a:endParaRPr>
          </a:p>
          <a:p>
            <a:pPr indent="0" lvl="0" marL="0" rtl="0" algn="l">
              <a:spcBef>
                <a:spcPts val="0"/>
              </a:spcBef>
              <a:spcAft>
                <a:spcPts val="0"/>
              </a:spcAft>
              <a:buClr>
                <a:srgbClr val="000000"/>
              </a:buClr>
              <a:buSzPts val="1400"/>
              <a:buFont typeface="Arial"/>
              <a:buNone/>
            </a:pPr>
            <a:r>
              <a:rPr lang="en" sz="1400">
                <a:solidFill>
                  <a:srgbClr val="434343"/>
                </a:solidFill>
              </a:rPr>
              <a:t>       Code has been peer reviewed</a:t>
            </a:r>
            <a:endParaRPr sz="1400">
              <a:solidFill>
                <a:srgbClr val="434343"/>
              </a:solidFill>
            </a:endParaRPr>
          </a:p>
          <a:p>
            <a:pPr indent="0" lvl="0" marL="0" rtl="0" algn="l">
              <a:spcBef>
                <a:spcPts val="0"/>
              </a:spcBef>
              <a:spcAft>
                <a:spcPts val="0"/>
              </a:spcAft>
              <a:buClr>
                <a:srgbClr val="000000"/>
              </a:buClr>
              <a:buSzPts val="1400"/>
              <a:buFont typeface="Arial"/>
              <a:buNone/>
            </a:pPr>
            <a:r>
              <a:rPr lang="en" sz="1400">
                <a:solidFill>
                  <a:srgbClr val="434343"/>
                </a:solidFill>
              </a:rPr>
              <a:t>       UI guidelines followed</a:t>
            </a:r>
            <a:endParaRPr sz="1400">
              <a:solidFill>
                <a:srgbClr val="434343"/>
              </a:solidFill>
            </a:endParaRPr>
          </a:p>
          <a:p>
            <a:pPr indent="0" lvl="0" marL="0" rtl="0" algn="l">
              <a:spcBef>
                <a:spcPts val="0"/>
              </a:spcBef>
              <a:spcAft>
                <a:spcPts val="0"/>
              </a:spcAft>
              <a:buClr>
                <a:srgbClr val="000000"/>
              </a:buClr>
              <a:buSzPts val="1400"/>
              <a:buFont typeface="Arial"/>
              <a:buNone/>
            </a:pPr>
            <a:r>
              <a:rPr lang="en" sz="1400">
                <a:solidFill>
                  <a:srgbClr val="434343"/>
                </a:solidFill>
              </a:rPr>
              <a:t>       All tests have passed</a:t>
            </a:r>
            <a:endParaRPr sz="1400">
              <a:solidFill>
                <a:srgbClr val="434343"/>
              </a:solidFill>
            </a:endParaRPr>
          </a:p>
          <a:p>
            <a:pPr indent="0" lvl="0" marL="0" rtl="0" algn="l">
              <a:spcBef>
                <a:spcPts val="0"/>
              </a:spcBef>
              <a:spcAft>
                <a:spcPts val="0"/>
              </a:spcAft>
              <a:buClr>
                <a:srgbClr val="000000"/>
              </a:buClr>
              <a:buSzPts val="1400"/>
              <a:buFont typeface="Arial"/>
              <a:buNone/>
            </a:pPr>
            <a:r>
              <a:rPr lang="en" sz="1400">
                <a:solidFill>
                  <a:srgbClr val="434343"/>
                </a:solidFill>
              </a:rPr>
              <a:t>       Reviewed and signed off by product owner</a:t>
            </a:r>
            <a:endParaRPr sz="1400">
              <a:solidFill>
                <a:srgbClr val="434343"/>
              </a:solidFill>
            </a:endParaRPr>
          </a:p>
          <a:p>
            <a:pPr indent="0" lvl="0" marL="0" rtl="0" algn="l">
              <a:spcBef>
                <a:spcPts val="0"/>
              </a:spcBef>
              <a:spcAft>
                <a:spcPts val="0"/>
              </a:spcAft>
              <a:buClr>
                <a:srgbClr val="000000"/>
              </a:buClr>
              <a:buSzPts val="1350"/>
              <a:buFont typeface="Arial"/>
              <a:buNone/>
            </a:pPr>
            <a:r>
              <a:t/>
            </a:r>
            <a:endParaRPr sz="1350">
              <a:solidFill>
                <a:srgbClr val="434343"/>
              </a:solidFill>
            </a:endParaRPr>
          </a:p>
          <a:p>
            <a:pPr indent="0" lvl="0" marL="0" rtl="0" algn="l">
              <a:spcBef>
                <a:spcPts val="0"/>
              </a:spcBef>
              <a:spcAft>
                <a:spcPts val="0"/>
              </a:spcAft>
              <a:buClr>
                <a:srgbClr val="000000"/>
              </a:buClr>
              <a:buSzPts val="1350"/>
              <a:buFont typeface="Arial"/>
              <a:buNone/>
            </a:pPr>
            <a:r>
              <a:t/>
            </a:r>
            <a:endParaRPr sz="1350">
              <a:solidFill>
                <a:srgbClr val="7CBD30"/>
              </a:solidFill>
            </a:endParaRPr>
          </a:p>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7" name="Shape 697"/>
        <p:cNvGrpSpPr/>
        <p:nvPr/>
      </p:nvGrpSpPr>
      <p:grpSpPr>
        <a:xfrm>
          <a:off x="0" y="0"/>
          <a:ext cx="0" cy="0"/>
          <a:chOff x="0" y="0"/>
          <a:chExt cx="0" cy="0"/>
        </a:xfrm>
      </p:grpSpPr>
      <p:sp>
        <p:nvSpPr>
          <p:cNvPr id="698" name="Google Shape;698;g3a4f13183b_1_2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9" name="Google Shape;699;g3a4f13183b_1_2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4" name="Shape 704"/>
        <p:cNvGrpSpPr/>
        <p:nvPr/>
      </p:nvGrpSpPr>
      <p:grpSpPr>
        <a:xfrm>
          <a:off x="0" y="0"/>
          <a:ext cx="0" cy="0"/>
          <a:chOff x="0" y="0"/>
          <a:chExt cx="0" cy="0"/>
        </a:xfrm>
      </p:grpSpPr>
      <p:sp>
        <p:nvSpPr>
          <p:cNvPr id="705" name="Google Shape;705;g3a4f13183b_1_2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6" name="Google Shape;706;g3a4f13183b_1_2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1" name="Shape 711"/>
        <p:cNvGrpSpPr/>
        <p:nvPr/>
      </p:nvGrpSpPr>
      <p:grpSpPr>
        <a:xfrm>
          <a:off x="0" y="0"/>
          <a:ext cx="0" cy="0"/>
          <a:chOff x="0" y="0"/>
          <a:chExt cx="0" cy="0"/>
        </a:xfrm>
      </p:grpSpPr>
      <p:sp>
        <p:nvSpPr>
          <p:cNvPr id="712" name="Google Shape;712;g3ccdea41ad_3_2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3" name="Google Shape;713;g3ccdea41ad_3_2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2D2D2D"/>
                </a:solidFill>
                <a:latin typeface="Times New Roman"/>
                <a:ea typeface="Times New Roman"/>
                <a:cs typeface="Times New Roman"/>
                <a:sym typeface="Times New Roman"/>
              </a:rPr>
              <a:t>There are five levels of Agile Planning</a:t>
            </a:r>
            <a:endParaRPr sz="1200">
              <a:solidFill>
                <a:srgbClr val="2D2D2D"/>
              </a:solidFill>
              <a:latin typeface="Times New Roman"/>
              <a:ea typeface="Times New Roman"/>
              <a:cs typeface="Times New Roman"/>
              <a:sym typeface="Times New Roman"/>
            </a:endParaRPr>
          </a:p>
          <a:p>
            <a:pPr indent="0" lvl="0" marL="0" rtl="0" algn="l">
              <a:spcBef>
                <a:spcPts val="0"/>
              </a:spcBef>
              <a:spcAft>
                <a:spcPts val="0"/>
              </a:spcAft>
              <a:buNone/>
            </a:pPr>
            <a:r>
              <a:rPr lang="en"/>
              <a:t>We have already talked a product vision, sprint planning and user stories. </a:t>
            </a:r>
            <a:endParaRPr/>
          </a:p>
          <a:p>
            <a:pPr indent="0" lvl="0" marL="0" rtl="0" algn="l">
              <a:spcBef>
                <a:spcPts val="0"/>
              </a:spcBef>
              <a:spcAft>
                <a:spcPts val="0"/>
              </a:spcAft>
              <a:buNone/>
            </a:pPr>
            <a:r>
              <a:rPr lang="en"/>
              <a:t>In this section we will talk about roadmaps and release planning.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8" name="Shape 718"/>
        <p:cNvGrpSpPr/>
        <p:nvPr/>
      </p:nvGrpSpPr>
      <p:grpSpPr>
        <a:xfrm>
          <a:off x="0" y="0"/>
          <a:ext cx="0" cy="0"/>
          <a:chOff x="0" y="0"/>
          <a:chExt cx="0" cy="0"/>
        </a:xfrm>
      </p:grpSpPr>
      <p:sp>
        <p:nvSpPr>
          <p:cNvPr id="719" name="Google Shape;719;g3ccdea41ad_0_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0" name="Google Shape;720;g3ccdea41ad_0_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Clr>
                <a:schemeClr val="accent1"/>
              </a:buClr>
              <a:buSzPts val="1300"/>
              <a:buFont typeface="Raleway"/>
              <a:buChar char="●"/>
            </a:pPr>
            <a:r>
              <a:rPr lang="en" sz="1300">
                <a:solidFill>
                  <a:srgbClr val="333333"/>
                </a:solidFill>
                <a:highlight>
                  <a:schemeClr val="lt1"/>
                </a:highlight>
                <a:latin typeface="Raleway"/>
                <a:ea typeface="Raleway"/>
                <a:cs typeface="Raleway"/>
                <a:sym typeface="Raleway"/>
              </a:rPr>
              <a:t>A product roadmap communicates how a product is likely to evolve across </a:t>
            </a:r>
            <a:r>
              <a:rPr i="1" lang="en" sz="1300">
                <a:solidFill>
                  <a:srgbClr val="333333"/>
                </a:solidFill>
                <a:highlight>
                  <a:schemeClr val="lt1"/>
                </a:highlight>
                <a:latin typeface="Raleway"/>
                <a:ea typeface="Raleway"/>
                <a:cs typeface="Raleway"/>
                <a:sym typeface="Raleway"/>
              </a:rPr>
              <a:t>several</a:t>
            </a:r>
            <a:r>
              <a:rPr lang="en" sz="1300">
                <a:solidFill>
                  <a:srgbClr val="333333"/>
                </a:solidFill>
                <a:highlight>
                  <a:schemeClr val="lt1"/>
                </a:highlight>
                <a:latin typeface="Raleway"/>
                <a:ea typeface="Raleway"/>
                <a:cs typeface="Raleway"/>
                <a:sym typeface="Raleway"/>
              </a:rPr>
              <a:t> major releases. Unlike the release plan, it is a </a:t>
            </a:r>
            <a:r>
              <a:rPr i="1" lang="en" sz="1300">
                <a:solidFill>
                  <a:srgbClr val="333333"/>
                </a:solidFill>
                <a:highlight>
                  <a:schemeClr val="lt1"/>
                </a:highlight>
                <a:latin typeface="Raleway"/>
                <a:ea typeface="Raleway"/>
                <a:cs typeface="Raleway"/>
                <a:sym typeface="Raleway"/>
              </a:rPr>
              <a:t>product plan</a:t>
            </a:r>
            <a:r>
              <a:rPr lang="en" sz="1300">
                <a:solidFill>
                  <a:srgbClr val="333333"/>
                </a:solidFill>
                <a:highlight>
                  <a:schemeClr val="lt1"/>
                </a:highlight>
                <a:latin typeface="Raleway"/>
                <a:ea typeface="Raleway"/>
                <a:cs typeface="Raleway"/>
                <a:sym typeface="Raleway"/>
              </a:rPr>
              <a:t> that looks beyond an individual project or release: It describes the journey you want to take your product on over the next 12 months or so—much like a roadmap helps you plan a road trip.</a:t>
            </a:r>
            <a:endParaRPr sz="1300">
              <a:solidFill>
                <a:srgbClr val="333333"/>
              </a:solidFill>
              <a:highlight>
                <a:schemeClr val="lt1"/>
              </a:highlight>
              <a:latin typeface="Raleway"/>
              <a:ea typeface="Raleway"/>
              <a:cs typeface="Raleway"/>
              <a:sym typeface="Raleway"/>
            </a:endParaRPr>
          </a:p>
          <a:p>
            <a:pPr indent="0" lvl="0" marL="457200" rtl="0" algn="l">
              <a:spcBef>
                <a:spcPts val="1600"/>
              </a:spcBef>
              <a:spcAft>
                <a:spcPts val="0"/>
              </a:spcAft>
              <a:buNone/>
            </a:pPr>
            <a:r>
              <a:rPr lang="en" sz="1300">
                <a:solidFill>
                  <a:srgbClr val="2C3E50"/>
                </a:solidFill>
                <a:highlight>
                  <a:srgbClr val="FAFAFA"/>
                </a:highlight>
                <a:latin typeface="Raleway"/>
                <a:ea typeface="Raleway"/>
                <a:cs typeface="Raleway"/>
                <a:sym typeface="Raleway"/>
              </a:rPr>
              <a:t>Product Backlog is simply a list of all things that needs to be done within the project. It replaces the traditional requirements specification artifacts. These items can have a technical nature or can be user-centric e.g. in the form of user stories.</a:t>
            </a:r>
            <a:endParaRPr sz="1150">
              <a:solidFill>
                <a:srgbClr val="2C3E50"/>
              </a:solidFill>
              <a:highlight>
                <a:srgbClr val="FAFAFA"/>
              </a:highlight>
              <a:latin typeface="Raleway"/>
              <a:ea typeface="Raleway"/>
              <a:cs typeface="Raleway"/>
              <a:sym typeface="Raleway"/>
            </a:endParaRPr>
          </a:p>
          <a:p>
            <a:pPr indent="-314325" lvl="0" marL="457200" rtl="0" algn="l">
              <a:spcBef>
                <a:spcPts val="1600"/>
              </a:spcBef>
              <a:spcAft>
                <a:spcPts val="0"/>
              </a:spcAft>
              <a:buClr>
                <a:srgbClr val="333333"/>
              </a:buClr>
              <a:buSzPts val="1350"/>
              <a:buFont typeface="Raleway"/>
              <a:buChar char="●"/>
            </a:pPr>
            <a:r>
              <a:rPr lang="en" sz="1350">
                <a:solidFill>
                  <a:srgbClr val="333333"/>
                </a:solidFill>
                <a:highlight>
                  <a:schemeClr val="lt1"/>
                </a:highlight>
                <a:latin typeface="Raleway"/>
                <a:ea typeface="Raleway"/>
                <a:cs typeface="Raleway"/>
                <a:sym typeface="Raleway"/>
              </a:rPr>
              <a:t>A release plan forecasts how a major release is developed. It’s a type of </a:t>
            </a:r>
            <a:r>
              <a:rPr i="1" lang="en" sz="1350">
                <a:solidFill>
                  <a:srgbClr val="333333"/>
                </a:solidFill>
                <a:highlight>
                  <a:schemeClr val="lt1"/>
                </a:highlight>
                <a:latin typeface="Raleway"/>
                <a:ea typeface="Raleway"/>
                <a:cs typeface="Raleway"/>
                <a:sym typeface="Raleway"/>
              </a:rPr>
              <a:t>project plan</a:t>
            </a:r>
            <a:r>
              <a:rPr lang="en" sz="1350">
                <a:solidFill>
                  <a:srgbClr val="333333"/>
                </a:solidFill>
                <a:highlight>
                  <a:schemeClr val="lt1"/>
                </a:highlight>
                <a:latin typeface="Raleway"/>
                <a:ea typeface="Raleway"/>
                <a:cs typeface="Raleway"/>
                <a:sym typeface="Raleway"/>
              </a:rPr>
              <a:t>—albeit an agile one—and it usually covers the next three to six months.</a:t>
            </a:r>
            <a:endParaRPr sz="1350">
              <a:solidFill>
                <a:srgbClr val="333333"/>
              </a:solidFill>
              <a:highlight>
                <a:schemeClr val="lt1"/>
              </a:highlight>
              <a:latin typeface="Raleway"/>
              <a:ea typeface="Raleway"/>
              <a:cs typeface="Raleway"/>
              <a:sym typeface="Raleway"/>
            </a:endParaRPr>
          </a:p>
          <a:p>
            <a:pPr indent="0" lvl="0" marL="0" rtl="0" algn="l">
              <a:spcBef>
                <a:spcPts val="160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5" name="Shape 725"/>
        <p:cNvGrpSpPr/>
        <p:nvPr/>
      </p:nvGrpSpPr>
      <p:grpSpPr>
        <a:xfrm>
          <a:off x="0" y="0"/>
          <a:ext cx="0" cy="0"/>
          <a:chOff x="0" y="0"/>
          <a:chExt cx="0" cy="0"/>
        </a:xfrm>
      </p:grpSpPr>
      <p:sp>
        <p:nvSpPr>
          <p:cNvPr id="726" name="Google Shape;726;g3e3d0b117b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7" name="Google Shape;727;g3e3d0b117b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chemeClr val="dk2"/>
                </a:solidFill>
                <a:latin typeface="Proxima Nova"/>
                <a:ea typeface="Proxima Nova"/>
                <a:cs typeface="Proxima Nova"/>
                <a:sym typeface="Proxima Nova"/>
              </a:rPr>
              <a:t>Roadmaps contain:</a:t>
            </a:r>
            <a:endParaRPr sz="1200">
              <a:solidFill>
                <a:schemeClr val="dk2"/>
              </a:solidFill>
              <a:latin typeface="Proxima Nova"/>
              <a:ea typeface="Proxima Nova"/>
              <a:cs typeface="Proxima Nova"/>
              <a:sym typeface="Proxima Nova"/>
            </a:endParaRPr>
          </a:p>
          <a:p>
            <a:pPr indent="-304800" lvl="0" marL="457200" rtl="0" algn="l">
              <a:lnSpc>
                <a:spcPct val="115000"/>
              </a:lnSpc>
              <a:spcBef>
                <a:spcPts val="1600"/>
              </a:spcBef>
              <a:spcAft>
                <a:spcPts val="0"/>
              </a:spcAft>
              <a:buClr>
                <a:schemeClr val="dk2"/>
              </a:buClr>
              <a:buSzPts val="1200"/>
              <a:buFont typeface="Proxima Nova"/>
              <a:buChar char="●"/>
            </a:pPr>
            <a:r>
              <a:rPr lang="en" sz="1200">
                <a:solidFill>
                  <a:schemeClr val="dk2"/>
                </a:solidFill>
                <a:latin typeface="Proxima Nova"/>
                <a:ea typeface="Proxima Nova"/>
                <a:cs typeface="Proxima Nova"/>
                <a:sym typeface="Proxima Nova"/>
              </a:rPr>
              <a:t>A strategy statement</a:t>
            </a:r>
            <a:endParaRPr sz="1200">
              <a:solidFill>
                <a:schemeClr val="dk2"/>
              </a:solidFill>
              <a:latin typeface="Proxima Nova"/>
              <a:ea typeface="Proxima Nova"/>
              <a:cs typeface="Proxima Nova"/>
              <a:sym typeface="Proxima Nova"/>
            </a:endParaRPr>
          </a:p>
          <a:p>
            <a:pPr indent="-304800" lvl="0" marL="457200" rtl="0" algn="l">
              <a:lnSpc>
                <a:spcPct val="115000"/>
              </a:lnSpc>
              <a:spcBef>
                <a:spcPts val="0"/>
              </a:spcBef>
              <a:spcAft>
                <a:spcPts val="0"/>
              </a:spcAft>
              <a:buClr>
                <a:schemeClr val="dk2"/>
              </a:buClr>
              <a:buSzPts val="1200"/>
              <a:buFont typeface="Proxima Nova"/>
              <a:buChar char="●"/>
            </a:pPr>
            <a:r>
              <a:rPr lang="en" sz="1200">
                <a:solidFill>
                  <a:schemeClr val="dk2"/>
                </a:solidFill>
                <a:latin typeface="Proxima Nova"/>
                <a:ea typeface="Proxima Nova"/>
                <a:cs typeface="Proxima Nova"/>
                <a:sym typeface="Proxima Nova"/>
              </a:rPr>
              <a:t>A timeline of various initiatives and project</a:t>
            </a:r>
            <a:endParaRPr sz="1200">
              <a:solidFill>
                <a:schemeClr val="dk2"/>
              </a:solidFill>
              <a:latin typeface="Proxima Nova"/>
              <a:ea typeface="Proxima Nova"/>
              <a:cs typeface="Proxima Nova"/>
              <a:sym typeface="Proxima Nova"/>
            </a:endParaRPr>
          </a:p>
          <a:p>
            <a:pPr indent="-304800" lvl="0" marL="457200" rtl="0" algn="l">
              <a:lnSpc>
                <a:spcPct val="115000"/>
              </a:lnSpc>
              <a:spcBef>
                <a:spcPts val="0"/>
              </a:spcBef>
              <a:spcAft>
                <a:spcPts val="0"/>
              </a:spcAft>
              <a:buClr>
                <a:schemeClr val="dk2"/>
              </a:buClr>
              <a:buSzPts val="1200"/>
              <a:buFont typeface="Proxima Nova"/>
              <a:buChar char="●"/>
            </a:pPr>
            <a:r>
              <a:rPr lang="en" sz="1200">
                <a:solidFill>
                  <a:schemeClr val="dk2"/>
                </a:solidFill>
                <a:latin typeface="Proxima Nova"/>
                <a:ea typeface="Proxima Nova"/>
                <a:cs typeface="Proxima Nova"/>
                <a:sym typeface="Proxima Nova"/>
              </a:rPr>
              <a:t>A prioritized list of improvements and opportunities</a:t>
            </a:r>
            <a:endParaRPr sz="1200">
              <a:solidFill>
                <a:schemeClr val="dk2"/>
              </a:solidFill>
              <a:latin typeface="Proxima Nova"/>
              <a:ea typeface="Proxima Nova"/>
              <a:cs typeface="Proxima Nova"/>
              <a:sym typeface="Proxima Nova"/>
            </a:endParaRPr>
          </a:p>
          <a:p>
            <a:pPr indent="-304800" lvl="0" marL="457200" rtl="0" algn="l">
              <a:lnSpc>
                <a:spcPct val="115000"/>
              </a:lnSpc>
              <a:spcBef>
                <a:spcPts val="0"/>
              </a:spcBef>
              <a:spcAft>
                <a:spcPts val="0"/>
              </a:spcAft>
              <a:buClr>
                <a:schemeClr val="dk2"/>
              </a:buClr>
              <a:buSzPts val="1200"/>
              <a:buFont typeface="Proxima Nova"/>
              <a:buChar char="●"/>
            </a:pPr>
            <a:r>
              <a:rPr lang="en" sz="1200">
                <a:solidFill>
                  <a:schemeClr val="dk2"/>
                </a:solidFill>
                <a:latin typeface="Proxima Nova"/>
                <a:ea typeface="Proxima Nova"/>
                <a:cs typeface="Proxima Nova"/>
                <a:sym typeface="Proxima Nova"/>
              </a:rPr>
              <a:t>High level justification for each project</a:t>
            </a:r>
            <a:endParaRPr sz="1200">
              <a:solidFill>
                <a:schemeClr val="dk2"/>
              </a:solidFill>
              <a:latin typeface="Proxima Nova"/>
              <a:ea typeface="Proxima Nova"/>
              <a:cs typeface="Proxima Nova"/>
              <a:sym typeface="Proxima Nova"/>
            </a:endParaRPr>
          </a:p>
          <a:p>
            <a:pPr indent="-304800" lvl="0" marL="457200" rtl="0" algn="l">
              <a:lnSpc>
                <a:spcPct val="115000"/>
              </a:lnSpc>
              <a:spcBef>
                <a:spcPts val="0"/>
              </a:spcBef>
              <a:spcAft>
                <a:spcPts val="0"/>
              </a:spcAft>
              <a:buClr>
                <a:schemeClr val="dk2"/>
              </a:buClr>
              <a:buSzPts val="1200"/>
              <a:buFont typeface="Proxima Nova"/>
              <a:buChar char="●"/>
            </a:pPr>
            <a:r>
              <a:rPr lang="en" sz="1200">
                <a:solidFill>
                  <a:schemeClr val="dk2"/>
                </a:solidFill>
                <a:latin typeface="Proxima Nova"/>
                <a:ea typeface="Proxima Nova"/>
                <a:cs typeface="Proxima Nova"/>
                <a:sym typeface="Proxima Nova"/>
              </a:rPr>
              <a:t>The estimated cost and duration of each project</a:t>
            </a:r>
            <a:endParaRPr sz="1200">
              <a:solidFill>
                <a:schemeClr val="dk2"/>
              </a:solidFill>
              <a:latin typeface="Proxima Nova"/>
              <a:ea typeface="Proxima Nova"/>
              <a:cs typeface="Proxima Nova"/>
              <a:sym typeface="Proxima Nova"/>
            </a:endParaRPr>
          </a:p>
          <a:p>
            <a:pPr indent="-304800" lvl="0" marL="457200" rtl="0" algn="l">
              <a:lnSpc>
                <a:spcPct val="115000"/>
              </a:lnSpc>
              <a:spcBef>
                <a:spcPts val="0"/>
              </a:spcBef>
              <a:spcAft>
                <a:spcPts val="0"/>
              </a:spcAft>
              <a:buClr>
                <a:schemeClr val="dk2"/>
              </a:buClr>
              <a:buSzPts val="1200"/>
              <a:buFont typeface="Proxima Nova"/>
              <a:buChar char="●"/>
            </a:pPr>
            <a:r>
              <a:rPr lang="en" sz="1200">
                <a:solidFill>
                  <a:schemeClr val="dk2"/>
                </a:solidFill>
                <a:latin typeface="Proxima Nova"/>
                <a:ea typeface="Proxima Nova"/>
                <a:cs typeface="Proxima Nova"/>
                <a:sym typeface="Proxima Nova"/>
              </a:rPr>
              <a:t>An owner of each project</a:t>
            </a:r>
            <a:endParaRPr sz="1200">
              <a:solidFill>
                <a:schemeClr val="dk2"/>
              </a:solidFill>
              <a:latin typeface="Proxima Nova"/>
              <a:ea typeface="Proxima Nova"/>
              <a:cs typeface="Proxima Nova"/>
              <a:sym typeface="Proxima Nova"/>
            </a:endParaRPr>
          </a:p>
          <a:p>
            <a:pPr indent="0" lvl="0" marL="0" rtl="0" algn="l">
              <a:spcBef>
                <a:spcPts val="160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1" name="Shape 731"/>
        <p:cNvGrpSpPr/>
        <p:nvPr/>
      </p:nvGrpSpPr>
      <p:grpSpPr>
        <a:xfrm>
          <a:off x="0" y="0"/>
          <a:ext cx="0" cy="0"/>
          <a:chOff x="0" y="0"/>
          <a:chExt cx="0" cy="0"/>
        </a:xfrm>
      </p:grpSpPr>
      <p:sp>
        <p:nvSpPr>
          <p:cNvPr id="732" name="Google Shape;732;g3a4f13183b_1_2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3" name="Google Shape;733;g3a4f13183b_1_2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400"/>
              <a:buFont typeface="Arial"/>
              <a:buNone/>
            </a:pPr>
            <a:r>
              <a:rPr lang="en" sz="1200">
                <a:latin typeface="Raleway"/>
                <a:ea typeface="Raleway"/>
                <a:cs typeface="Raleway"/>
                <a:sym typeface="Raleway"/>
              </a:rPr>
              <a:t>A release plan is a very high-level plan for multiple sprints and is created during release planning</a:t>
            </a:r>
            <a:endParaRPr sz="1200">
              <a:latin typeface="Raleway"/>
              <a:ea typeface="Raleway"/>
              <a:cs typeface="Raleway"/>
              <a:sym typeface="Raleway"/>
            </a:endParaRPr>
          </a:p>
          <a:p>
            <a:pPr indent="0" lvl="0" marL="0" rtl="0" algn="l">
              <a:spcBef>
                <a:spcPts val="0"/>
              </a:spcBef>
              <a:spcAft>
                <a:spcPts val="0"/>
              </a:spcAft>
              <a:buClr>
                <a:srgbClr val="000000"/>
              </a:buClr>
              <a:buSzPts val="1400"/>
              <a:buFont typeface="Arial"/>
              <a:buNone/>
            </a:pPr>
            <a:r>
              <a:t/>
            </a:r>
            <a:endParaRPr sz="1200">
              <a:latin typeface="Raleway"/>
              <a:ea typeface="Raleway"/>
              <a:cs typeface="Raleway"/>
              <a:sym typeface="Raleway"/>
            </a:endParaRPr>
          </a:p>
          <a:p>
            <a:pPr indent="0" lvl="0" marL="0" rtl="0" algn="l">
              <a:spcBef>
                <a:spcPts val="0"/>
              </a:spcBef>
              <a:spcAft>
                <a:spcPts val="0"/>
              </a:spcAft>
              <a:buClr>
                <a:srgbClr val="000000"/>
              </a:buClr>
              <a:buSzPts val="1400"/>
              <a:buFont typeface="Arial"/>
              <a:buNone/>
            </a:pPr>
            <a:r>
              <a:rPr lang="en" sz="1200">
                <a:latin typeface="Raleway"/>
                <a:ea typeface="Raleway"/>
                <a:cs typeface="Raleway"/>
                <a:sym typeface="Raleway"/>
              </a:rPr>
              <a:t>It is a guideline that reflects when certain features could be implemented.</a:t>
            </a:r>
            <a:endParaRPr sz="1200">
              <a:latin typeface="Raleway"/>
              <a:ea typeface="Raleway"/>
              <a:cs typeface="Raleway"/>
              <a:sym typeface="Raleway"/>
            </a:endParaRPr>
          </a:p>
          <a:p>
            <a:pPr indent="0" lvl="0" marL="0" rtl="0" algn="l">
              <a:spcBef>
                <a:spcPts val="0"/>
              </a:spcBef>
              <a:spcAft>
                <a:spcPts val="0"/>
              </a:spcAft>
              <a:buClr>
                <a:srgbClr val="000000"/>
              </a:buClr>
              <a:buSzPts val="1400"/>
              <a:buFont typeface="Arial"/>
              <a:buNone/>
            </a:pPr>
            <a:r>
              <a:t/>
            </a:r>
            <a:endParaRPr sz="1200">
              <a:latin typeface="Raleway"/>
              <a:ea typeface="Raleway"/>
              <a:cs typeface="Raleway"/>
              <a:sym typeface="Raleway"/>
            </a:endParaRPr>
          </a:p>
          <a:p>
            <a:pPr indent="0" lvl="0" marL="0" rtl="0" algn="l">
              <a:spcBef>
                <a:spcPts val="0"/>
              </a:spcBef>
              <a:spcAft>
                <a:spcPts val="0"/>
              </a:spcAft>
              <a:buNone/>
            </a:pPr>
            <a:r>
              <a:rPr lang="en" sz="1200">
                <a:latin typeface="Raleway"/>
                <a:ea typeface="Raleway"/>
                <a:cs typeface="Raleway"/>
                <a:sym typeface="Raleway"/>
              </a:rPr>
              <a:t>It can serve as a based to monitor progress.</a:t>
            </a:r>
            <a:endParaRPr sz="1200">
              <a:latin typeface="Raleway"/>
              <a:ea typeface="Raleway"/>
              <a:cs typeface="Raleway"/>
              <a:sym typeface="Raleway"/>
            </a:endParaRPr>
          </a:p>
          <a:p>
            <a:pPr indent="0" lvl="0" marL="0" rtl="0" algn="l">
              <a:spcBef>
                <a:spcPts val="0"/>
              </a:spcBef>
              <a:spcAft>
                <a:spcPts val="0"/>
              </a:spcAft>
              <a:buNone/>
            </a:pPr>
            <a:r>
              <a:t/>
            </a:r>
            <a:endParaRPr sz="1200">
              <a:latin typeface="Raleway"/>
              <a:ea typeface="Raleway"/>
              <a:cs typeface="Raleway"/>
              <a:sym typeface="Raleway"/>
            </a:endParaRPr>
          </a:p>
          <a:p>
            <a:pPr indent="0" lvl="0" marL="0" rtl="0" algn="l">
              <a:spcBef>
                <a:spcPts val="0"/>
              </a:spcBef>
              <a:spcAft>
                <a:spcPts val="0"/>
              </a:spcAft>
              <a:buNone/>
            </a:pPr>
            <a:r>
              <a:rPr lang="en" sz="1200">
                <a:latin typeface="Raleway"/>
                <a:ea typeface="Raleway"/>
                <a:cs typeface="Raleway"/>
                <a:sym typeface="Raleway"/>
              </a:rPr>
              <a:t>The release plan can be linked to the roadmap, but provides another level of detail</a:t>
            </a:r>
            <a:endParaRPr sz="1200">
              <a:latin typeface="Raleway"/>
              <a:ea typeface="Raleway"/>
              <a:cs typeface="Raleway"/>
              <a:sym typeface="Raleway"/>
            </a:endParaRPr>
          </a:p>
          <a:p>
            <a:pPr indent="0" lvl="0" marL="0" rtl="0" algn="l">
              <a:spcBef>
                <a:spcPts val="0"/>
              </a:spcBef>
              <a:spcAft>
                <a:spcPts val="0"/>
              </a:spcAft>
              <a:buClr>
                <a:srgbClr val="000000"/>
              </a:buClr>
              <a:buSzPts val="1400"/>
              <a:buFont typeface="Arial"/>
              <a:buNone/>
            </a:pPr>
            <a:r>
              <a:t/>
            </a:r>
            <a:endParaRPr sz="1200">
              <a:latin typeface="Raleway"/>
              <a:ea typeface="Raleway"/>
              <a:cs typeface="Raleway"/>
              <a:sym typeface="Raleway"/>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8" name="Shape 738"/>
        <p:cNvGrpSpPr/>
        <p:nvPr/>
      </p:nvGrpSpPr>
      <p:grpSpPr>
        <a:xfrm>
          <a:off x="0" y="0"/>
          <a:ext cx="0" cy="0"/>
          <a:chOff x="0" y="0"/>
          <a:chExt cx="0" cy="0"/>
        </a:xfrm>
      </p:grpSpPr>
      <p:sp>
        <p:nvSpPr>
          <p:cNvPr id="739" name="Google Shape;739;g3e413d25ed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0" name="Google Shape;740;g3e413d25ed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Need to write out rules</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3" name="Shape 743"/>
        <p:cNvGrpSpPr/>
        <p:nvPr/>
      </p:nvGrpSpPr>
      <p:grpSpPr>
        <a:xfrm>
          <a:off x="0" y="0"/>
          <a:ext cx="0" cy="0"/>
          <a:chOff x="0" y="0"/>
          <a:chExt cx="0" cy="0"/>
        </a:xfrm>
      </p:grpSpPr>
      <p:sp>
        <p:nvSpPr>
          <p:cNvPr id="744" name="Google Shape;744;g3caca006e8_0_7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45" name="Google Shape;745;g3caca006e8_0_715: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lang="en" sz="1200">
                <a:solidFill>
                  <a:schemeClr val="dk1"/>
                </a:solidFill>
                <a:latin typeface="Calibri"/>
                <a:ea typeface="Calibri"/>
                <a:cs typeface="Calibri"/>
                <a:sym typeface="Calibri"/>
              </a:rPr>
              <a:t>Grace capturing answers</a:t>
            </a:r>
            <a:endParaRPr b="0" i="0" sz="1200" u="none" cap="none" strike="noStrike">
              <a:solidFill>
                <a:schemeClr val="dk1"/>
              </a:solidFill>
              <a:latin typeface="Calibri"/>
              <a:ea typeface="Calibri"/>
              <a:cs typeface="Calibri"/>
              <a:sym typeface="Calibri"/>
            </a:endParaRPr>
          </a:p>
        </p:txBody>
      </p:sp>
      <p:sp>
        <p:nvSpPr>
          <p:cNvPr id="746" name="Google Shape;746;g3caca006e8_0_71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3a4f13183b_1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3a4f13183b_1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your understadnging of Agile&gt;?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Agile Development” is an umbrella term for several iterative and incremental software development methodologies. The most popular agile methodologies include Extreme Programming (XP), Scrum, Crystal, Dynamic Systems Development Method (DSDM), Lean Development, and Feature-Driven Development (FDD).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While each of the agile methodologies is unique in its specific approach, they all share a common vision and core values (see the Agile Manifesto). </a:t>
            </a:r>
            <a:endParaRPr/>
          </a:p>
          <a:p>
            <a:pPr indent="0" lvl="0" marL="0" rtl="0" algn="l">
              <a:spcBef>
                <a:spcPts val="0"/>
              </a:spcBef>
              <a:spcAft>
                <a:spcPts val="0"/>
              </a:spcAft>
              <a:buNone/>
            </a:pPr>
            <a:r>
              <a:rPr lang="en"/>
              <a:t>They all fundamentally incorporate iteration and the continuous feedback that it provides to successively refine and deliver a software system. </a:t>
            </a:r>
            <a:endParaRPr/>
          </a:p>
          <a:p>
            <a:pPr indent="0" lvl="0" marL="0" rtl="0" algn="l">
              <a:spcBef>
                <a:spcPts val="0"/>
              </a:spcBef>
              <a:spcAft>
                <a:spcPts val="0"/>
              </a:spcAft>
              <a:buNone/>
            </a:pPr>
            <a:r>
              <a:rPr lang="en"/>
              <a:t>They all involve continuous planning, continuous testing, continuous integration, and other forms of continuous evolution of both the project and the software.</a:t>
            </a:r>
            <a:endParaRPr/>
          </a:p>
          <a:p>
            <a:pPr indent="0" lvl="0" marL="0" rtl="0" algn="l">
              <a:spcBef>
                <a:spcPts val="0"/>
              </a:spcBef>
              <a:spcAft>
                <a:spcPts val="0"/>
              </a:spcAft>
              <a:buNone/>
            </a:pPr>
            <a:r>
              <a:rPr lang="en"/>
              <a:t> They are all lightweight, especially compared to traditional waterfall-style processes, and inherently adaptable. </a:t>
            </a:r>
            <a:endParaRPr/>
          </a:p>
          <a:p>
            <a:pPr indent="0" lvl="0" marL="0" rtl="0" algn="l">
              <a:spcBef>
                <a:spcPts val="0"/>
              </a:spcBef>
              <a:spcAft>
                <a:spcPts val="0"/>
              </a:spcAft>
              <a:buNone/>
            </a:pPr>
            <a:r>
              <a:rPr lang="en"/>
              <a:t>The important part about agile methods is that they all focus on empowering people to collaborate and make decisions together quickly and effectively.</a:t>
            </a:r>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58" name="Shape 58"/>
        <p:cNvGrpSpPr/>
        <p:nvPr/>
      </p:nvGrpSpPr>
      <p:grpSpPr>
        <a:xfrm>
          <a:off x="0" y="0"/>
          <a:ext cx="0" cy="0"/>
          <a:chOff x="0" y="0"/>
          <a:chExt cx="0" cy="0"/>
        </a:xfrm>
      </p:grpSpPr>
      <p:grpSp>
        <p:nvGrpSpPr>
          <p:cNvPr id="59" name="Google Shape;59;p11"/>
          <p:cNvGrpSpPr/>
          <p:nvPr/>
        </p:nvGrpSpPr>
        <p:grpSpPr>
          <a:xfrm>
            <a:off x="830392" y="4169130"/>
            <a:ext cx="745763" cy="45826"/>
            <a:chOff x="4580561" y="2589004"/>
            <a:chExt cx="1064464" cy="25200"/>
          </a:xfrm>
        </p:grpSpPr>
        <p:sp>
          <p:nvSpPr>
            <p:cNvPr id="60" name="Google Shape;60;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 name="Google Shape;62;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63" name="Google Shape;63;p11"/>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1600"/>
              </a:spcBef>
              <a:spcAft>
                <a:spcPts val="0"/>
              </a:spcAft>
              <a:buClr>
                <a:schemeClr val="lt1"/>
              </a:buClr>
              <a:buSzPts val="1100"/>
              <a:buChar char="○"/>
              <a:defRPr>
                <a:solidFill>
                  <a:schemeClr val="lt1"/>
                </a:solidFill>
              </a:defRPr>
            </a:lvl2pPr>
            <a:lvl3pPr indent="-298450" lvl="2" marL="1371600">
              <a:spcBef>
                <a:spcPts val="1600"/>
              </a:spcBef>
              <a:spcAft>
                <a:spcPts val="0"/>
              </a:spcAft>
              <a:buClr>
                <a:schemeClr val="lt1"/>
              </a:buClr>
              <a:buSzPts val="1100"/>
              <a:buChar char="■"/>
              <a:defRPr>
                <a:solidFill>
                  <a:schemeClr val="lt1"/>
                </a:solidFill>
              </a:defRPr>
            </a:lvl3pPr>
            <a:lvl4pPr indent="-298450" lvl="3" marL="1828800">
              <a:spcBef>
                <a:spcPts val="1600"/>
              </a:spcBef>
              <a:spcAft>
                <a:spcPts val="0"/>
              </a:spcAft>
              <a:buClr>
                <a:schemeClr val="lt1"/>
              </a:buClr>
              <a:buSzPts val="1100"/>
              <a:buChar char="●"/>
              <a:defRPr>
                <a:solidFill>
                  <a:schemeClr val="lt1"/>
                </a:solidFill>
              </a:defRPr>
            </a:lvl4pPr>
            <a:lvl5pPr indent="-298450" lvl="4" marL="2286000">
              <a:spcBef>
                <a:spcPts val="1600"/>
              </a:spcBef>
              <a:spcAft>
                <a:spcPts val="0"/>
              </a:spcAft>
              <a:buClr>
                <a:schemeClr val="lt1"/>
              </a:buClr>
              <a:buSzPts val="1100"/>
              <a:buChar char="○"/>
              <a:defRPr>
                <a:solidFill>
                  <a:schemeClr val="lt1"/>
                </a:solidFill>
              </a:defRPr>
            </a:lvl5pPr>
            <a:lvl6pPr indent="-298450" lvl="5" marL="2743200">
              <a:spcBef>
                <a:spcPts val="1600"/>
              </a:spcBef>
              <a:spcAft>
                <a:spcPts val="0"/>
              </a:spcAft>
              <a:buClr>
                <a:schemeClr val="lt1"/>
              </a:buClr>
              <a:buSzPts val="1100"/>
              <a:buChar char="■"/>
              <a:defRPr>
                <a:solidFill>
                  <a:schemeClr val="lt1"/>
                </a:solidFill>
              </a:defRPr>
            </a:lvl6pPr>
            <a:lvl7pPr indent="-298450" lvl="6" marL="3200400">
              <a:spcBef>
                <a:spcPts val="1600"/>
              </a:spcBef>
              <a:spcAft>
                <a:spcPts val="0"/>
              </a:spcAft>
              <a:buClr>
                <a:schemeClr val="lt1"/>
              </a:buClr>
              <a:buSzPts val="1100"/>
              <a:buChar char="●"/>
              <a:defRPr>
                <a:solidFill>
                  <a:schemeClr val="lt1"/>
                </a:solidFill>
              </a:defRPr>
            </a:lvl7pPr>
            <a:lvl8pPr indent="-298450" lvl="7" marL="3657600">
              <a:spcBef>
                <a:spcPts val="1600"/>
              </a:spcBef>
              <a:spcAft>
                <a:spcPts val="0"/>
              </a:spcAft>
              <a:buClr>
                <a:schemeClr val="lt1"/>
              </a:buClr>
              <a:buSzPts val="1100"/>
              <a:buChar char="○"/>
              <a:defRPr>
                <a:solidFill>
                  <a:schemeClr val="lt1"/>
                </a:solidFill>
              </a:defRPr>
            </a:lvl8pPr>
            <a:lvl9pPr indent="-298450" lvl="8" marL="4114800">
              <a:spcBef>
                <a:spcPts val="1600"/>
              </a:spcBef>
              <a:spcAft>
                <a:spcPts val="1600"/>
              </a:spcAft>
              <a:buClr>
                <a:schemeClr val="lt1"/>
              </a:buClr>
              <a:buSzPts val="1100"/>
              <a:buChar char="■"/>
              <a:defRPr>
                <a:solidFill>
                  <a:schemeClr val="lt1"/>
                </a:solidFill>
              </a:defRPr>
            </a:lvl9pPr>
          </a:lstStyle>
          <a:p/>
        </p:txBody>
      </p:sp>
      <p:sp>
        <p:nvSpPr>
          <p:cNvPr id="64" name="Google Shape;64;p1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5" name="Shape 65"/>
        <p:cNvGrpSpPr/>
        <p:nvPr/>
      </p:nvGrpSpPr>
      <p:grpSpPr>
        <a:xfrm>
          <a:off x="0" y="0"/>
          <a:ext cx="0" cy="0"/>
          <a:chOff x="0" y="0"/>
          <a:chExt cx="0" cy="0"/>
        </a:xfrm>
      </p:grpSpPr>
      <p:sp>
        <p:nvSpPr>
          <p:cNvPr id="66" name="Google Shape;66;p1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spTree>
      <p:nvGrpSpPr>
        <p:cNvPr id="67" name="Shape 67"/>
        <p:cNvGrpSpPr/>
        <p:nvPr/>
      </p:nvGrpSpPr>
      <p:grpSpPr>
        <a:xfrm>
          <a:off x="0" y="0"/>
          <a:ext cx="0" cy="0"/>
          <a:chOff x="0" y="0"/>
          <a:chExt cx="0" cy="0"/>
        </a:xfrm>
      </p:grpSpPr>
      <p:sp>
        <p:nvSpPr>
          <p:cNvPr id="68" name="Google Shape;68;p13"/>
          <p:cNvSpPr txBox="1"/>
          <p:nvPr>
            <p:ph idx="1" type="body"/>
          </p:nvPr>
        </p:nvSpPr>
        <p:spPr>
          <a:xfrm>
            <a:off x="261264" y="227168"/>
            <a:ext cx="2217300" cy="1578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90000"/>
              </a:lnSpc>
              <a:spcBef>
                <a:spcPts val="1000"/>
              </a:spcBef>
              <a:spcAft>
                <a:spcPts val="0"/>
              </a:spcAft>
              <a:buClr>
                <a:schemeClr val="lt1"/>
              </a:buClr>
              <a:buSzPts val="1400"/>
              <a:buFont typeface="Arial"/>
              <a:buNone/>
              <a:defRPr b="1" i="0" sz="800" u="none" cap="none" strike="noStrike">
                <a:solidFill>
                  <a:schemeClr val="lt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69" name="Google Shape;69;p13"/>
          <p:cNvSpPr txBox="1"/>
          <p:nvPr/>
        </p:nvSpPr>
        <p:spPr>
          <a:xfrm>
            <a:off x="7729870" y="4104167"/>
            <a:ext cx="184800" cy="3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0" name="Shape 70"/>
        <p:cNvGrpSpPr/>
        <p:nvPr/>
      </p:nvGrpSpPr>
      <p:grpSpPr>
        <a:xfrm>
          <a:off x="0" y="0"/>
          <a:ext cx="0" cy="0"/>
          <a:chOff x="0" y="0"/>
          <a:chExt cx="0" cy="0"/>
        </a:xfrm>
      </p:grpSpPr>
      <p:sp>
        <p:nvSpPr>
          <p:cNvPr id="71" name="Google Shape;71;p14"/>
          <p:cNvSpPr txBox="1"/>
          <p:nvPr>
            <p:ph type="title"/>
          </p:nvPr>
        </p:nvSpPr>
        <p:spPr>
          <a:xfrm>
            <a:off x="343406" y="273844"/>
            <a:ext cx="8632500" cy="345300"/>
          </a:xfrm>
          <a:prstGeom prst="rect">
            <a:avLst/>
          </a:prstGeom>
          <a:noFill/>
          <a:ln>
            <a:noFill/>
          </a:ln>
        </p:spPr>
        <p:txBody>
          <a:bodyPr anchorCtr="0" anchor="ctr" bIns="68575" lIns="68575" spcFirstLastPara="1" rIns="68575" wrap="square" tIns="68575">
            <a:noAutofit/>
          </a:bodyPr>
          <a:lstStyle>
            <a:lvl1pPr lvl="0" marR="0" rtl="0" algn="l">
              <a:lnSpc>
                <a:spcPct val="90000"/>
              </a:lnSpc>
              <a:spcBef>
                <a:spcPts val="0"/>
              </a:spcBef>
              <a:spcAft>
                <a:spcPts val="0"/>
              </a:spcAft>
              <a:buClr>
                <a:srgbClr val="0A0A3E"/>
              </a:buClr>
              <a:buSzPts val="1500"/>
              <a:buFont typeface="Arial"/>
              <a:buNone/>
              <a:defRPr b="1" i="0" sz="1500" u="none" cap="none" strike="noStrike">
                <a:solidFill>
                  <a:srgbClr val="0A0A3E"/>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72" name="Google Shape;72;p14"/>
          <p:cNvSpPr txBox="1"/>
          <p:nvPr>
            <p:ph idx="1" type="body"/>
          </p:nvPr>
        </p:nvSpPr>
        <p:spPr>
          <a:xfrm>
            <a:off x="342900" y="697706"/>
            <a:ext cx="4237500" cy="4171800"/>
          </a:xfrm>
          <a:prstGeom prst="rect">
            <a:avLst/>
          </a:prstGeom>
          <a:noFill/>
          <a:ln>
            <a:noFill/>
          </a:ln>
        </p:spPr>
        <p:txBody>
          <a:bodyPr anchorCtr="0" anchor="t" bIns="68575" lIns="68575" spcFirstLastPara="1" rIns="68575" wrap="square" tIns="68575">
            <a:noAutofit/>
          </a:bodyPr>
          <a:lstStyle>
            <a:lvl1pPr indent="-317500" lvl="0" marL="457200" marR="0" rtl="0" algn="l">
              <a:lnSpc>
                <a:spcPct val="90000"/>
              </a:lnSpc>
              <a:spcBef>
                <a:spcPts val="800"/>
              </a:spcBef>
              <a:spcAft>
                <a:spcPts val="0"/>
              </a:spcAft>
              <a:buClr>
                <a:srgbClr val="ED1B24"/>
              </a:buClr>
              <a:buSzPts val="1400"/>
              <a:buFont typeface="Arial"/>
              <a:buChar char="•"/>
              <a:defRPr b="0" i="0" sz="1400" u="none" cap="none" strike="noStrike">
                <a:solidFill>
                  <a:schemeClr val="dk1"/>
                </a:solidFill>
                <a:latin typeface="Calibri"/>
                <a:ea typeface="Calibri"/>
                <a:cs typeface="Calibri"/>
                <a:sym typeface="Calibri"/>
              </a:defRPr>
            </a:lvl1pPr>
            <a:lvl2pPr indent="-304800" lvl="1" marL="914400" marR="0" rtl="0" algn="l">
              <a:lnSpc>
                <a:spcPct val="90000"/>
              </a:lnSpc>
              <a:spcBef>
                <a:spcPts val="400"/>
              </a:spcBef>
              <a:spcAft>
                <a:spcPts val="0"/>
              </a:spcAft>
              <a:buClr>
                <a:srgbClr val="ED1B24"/>
              </a:buClr>
              <a:buSzPts val="1200"/>
              <a:buFont typeface="Arial"/>
              <a:buChar char="•"/>
              <a:defRPr b="0" i="0" sz="1200" u="none" cap="none" strike="noStrike">
                <a:solidFill>
                  <a:schemeClr val="dk1"/>
                </a:solidFill>
                <a:latin typeface="Calibri"/>
                <a:ea typeface="Calibri"/>
                <a:cs typeface="Calibri"/>
                <a:sym typeface="Calibri"/>
              </a:defRPr>
            </a:lvl2pPr>
            <a:lvl3pPr indent="-304800" lvl="2" marL="1371600" marR="0" rtl="0" algn="l">
              <a:lnSpc>
                <a:spcPct val="90000"/>
              </a:lnSpc>
              <a:spcBef>
                <a:spcPts val="400"/>
              </a:spcBef>
              <a:spcAft>
                <a:spcPts val="0"/>
              </a:spcAft>
              <a:buClr>
                <a:srgbClr val="ED1B24"/>
              </a:buClr>
              <a:buSzPts val="1200"/>
              <a:buFont typeface="Arial"/>
              <a:buChar char="•"/>
              <a:defRPr b="0" i="0" sz="1200" u="none" cap="none" strike="noStrike">
                <a:solidFill>
                  <a:schemeClr val="dk1"/>
                </a:solidFill>
                <a:latin typeface="Calibri"/>
                <a:ea typeface="Calibri"/>
                <a:cs typeface="Calibri"/>
                <a:sym typeface="Calibri"/>
              </a:defRPr>
            </a:lvl3pPr>
            <a:lvl4pPr indent="-304800" lvl="3" marL="1828800" marR="0" rtl="0" algn="l">
              <a:lnSpc>
                <a:spcPct val="90000"/>
              </a:lnSpc>
              <a:spcBef>
                <a:spcPts val="400"/>
              </a:spcBef>
              <a:spcAft>
                <a:spcPts val="0"/>
              </a:spcAft>
              <a:buClr>
                <a:srgbClr val="ED1B24"/>
              </a:buClr>
              <a:buSzPts val="1200"/>
              <a:buFont typeface="Arial"/>
              <a:buChar char="•"/>
              <a:defRPr b="0" i="0" sz="1200" u="none" cap="none" strike="noStrike">
                <a:solidFill>
                  <a:schemeClr val="dk1"/>
                </a:solidFill>
                <a:latin typeface="Calibri"/>
                <a:ea typeface="Calibri"/>
                <a:cs typeface="Calibri"/>
                <a:sym typeface="Calibri"/>
              </a:defRPr>
            </a:lvl4pPr>
            <a:lvl5pPr indent="-304800" lvl="4" marL="2286000" marR="0" rtl="0" algn="l">
              <a:lnSpc>
                <a:spcPct val="90000"/>
              </a:lnSpc>
              <a:spcBef>
                <a:spcPts val="400"/>
              </a:spcBef>
              <a:spcAft>
                <a:spcPts val="0"/>
              </a:spcAft>
              <a:buClr>
                <a:srgbClr val="ED1B24"/>
              </a:buClr>
              <a:buSzPts val="1200"/>
              <a:buFont typeface="Arial"/>
              <a:buChar char="•"/>
              <a:defRPr b="0" i="0" sz="12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73" name="Google Shape;73;p14"/>
          <p:cNvSpPr txBox="1"/>
          <p:nvPr>
            <p:ph idx="2" type="body"/>
          </p:nvPr>
        </p:nvSpPr>
        <p:spPr>
          <a:xfrm>
            <a:off x="4580598" y="685800"/>
            <a:ext cx="4237500" cy="4171800"/>
          </a:xfrm>
          <a:prstGeom prst="rect">
            <a:avLst/>
          </a:prstGeom>
          <a:noFill/>
          <a:ln>
            <a:noFill/>
          </a:ln>
        </p:spPr>
        <p:txBody>
          <a:bodyPr anchorCtr="0" anchor="t" bIns="68575" lIns="68575" spcFirstLastPara="1" rIns="68575" wrap="square" tIns="68575">
            <a:noAutofit/>
          </a:bodyPr>
          <a:lstStyle>
            <a:lvl1pPr indent="-317500" lvl="0" marL="457200" marR="0" rtl="0" algn="l">
              <a:lnSpc>
                <a:spcPct val="90000"/>
              </a:lnSpc>
              <a:spcBef>
                <a:spcPts val="800"/>
              </a:spcBef>
              <a:spcAft>
                <a:spcPts val="0"/>
              </a:spcAft>
              <a:buClr>
                <a:srgbClr val="ED1B24"/>
              </a:buClr>
              <a:buSzPts val="1400"/>
              <a:buFont typeface="Arial"/>
              <a:buChar char="•"/>
              <a:defRPr b="0" i="0" sz="1400" u="none" cap="none" strike="noStrike">
                <a:solidFill>
                  <a:schemeClr val="dk1"/>
                </a:solidFill>
                <a:latin typeface="Calibri"/>
                <a:ea typeface="Calibri"/>
                <a:cs typeface="Calibri"/>
                <a:sym typeface="Calibri"/>
              </a:defRPr>
            </a:lvl1pPr>
            <a:lvl2pPr indent="-304800" lvl="1" marL="914400" marR="0" rtl="0" algn="l">
              <a:lnSpc>
                <a:spcPct val="90000"/>
              </a:lnSpc>
              <a:spcBef>
                <a:spcPts val="400"/>
              </a:spcBef>
              <a:spcAft>
                <a:spcPts val="0"/>
              </a:spcAft>
              <a:buClr>
                <a:srgbClr val="ED1B24"/>
              </a:buClr>
              <a:buSzPts val="1200"/>
              <a:buFont typeface="Arial"/>
              <a:buChar char="•"/>
              <a:defRPr b="0" i="0" sz="1200" u="none" cap="none" strike="noStrike">
                <a:solidFill>
                  <a:schemeClr val="dk1"/>
                </a:solidFill>
                <a:latin typeface="Calibri"/>
                <a:ea typeface="Calibri"/>
                <a:cs typeface="Calibri"/>
                <a:sym typeface="Calibri"/>
              </a:defRPr>
            </a:lvl2pPr>
            <a:lvl3pPr indent="-304800" lvl="2" marL="1371600" marR="0" rtl="0" algn="l">
              <a:lnSpc>
                <a:spcPct val="90000"/>
              </a:lnSpc>
              <a:spcBef>
                <a:spcPts val="400"/>
              </a:spcBef>
              <a:spcAft>
                <a:spcPts val="0"/>
              </a:spcAft>
              <a:buClr>
                <a:srgbClr val="ED1B24"/>
              </a:buClr>
              <a:buSzPts val="1200"/>
              <a:buFont typeface="Arial"/>
              <a:buChar char="•"/>
              <a:defRPr b="0" i="0" sz="1200" u="none" cap="none" strike="noStrike">
                <a:solidFill>
                  <a:schemeClr val="dk1"/>
                </a:solidFill>
                <a:latin typeface="Calibri"/>
                <a:ea typeface="Calibri"/>
                <a:cs typeface="Calibri"/>
                <a:sym typeface="Calibri"/>
              </a:defRPr>
            </a:lvl3pPr>
            <a:lvl4pPr indent="-304800" lvl="3" marL="1828800" marR="0" rtl="0" algn="l">
              <a:lnSpc>
                <a:spcPct val="90000"/>
              </a:lnSpc>
              <a:spcBef>
                <a:spcPts val="400"/>
              </a:spcBef>
              <a:spcAft>
                <a:spcPts val="0"/>
              </a:spcAft>
              <a:buClr>
                <a:srgbClr val="ED1B24"/>
              </a:buClr>
              <a:buSzPts val="1200"/>
              <a:buFont typeface="Arial"/>
              <a:buChar char="•"/>
              <a:defRPr b="0" i="0" sz="1200" u="none" cap="none" strike="noStrike">
                <a:solidFill>
                  <a:schemeClr val="dk1"/>
                </a:solidFill>
                <a:latin typeface="Calibri"/>
                <a:ea typeface="Calibri"/>
                <a:cs typeface="Calibri"/>
                <a:sym typeface="Calibri"/>
              </a:defRPr>
            </a:lvl4pPr>
            <a:lvl5pPr indent="-304800" lvl="4" marL="2286000" marR="0" rtl="0" algn="l">
              <a:lnSpc>
                <a:spcPct val="90000"/>
              </a:lnSpc>
              <a:spcBef>
                <a:spcPts val="400"/>
              </a:spcBef>
              <a:spcAft>
                <a:spcPts val="0"/>
              </a:spcAft>
              <a:buClr>
                <a:srgbClr val="ED1B24"/>
              </a:buClr>
              <a:buSzPts val="1200"/>
              <a:buFont typeface="Arial"/>
              <a:buChar char="•"/>
              <a:defRPr b="0" i="0" sz="12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74" name="Google Shape;74;p14"/>
          <p:cNvSpPr txBox="1"/>
          <p:nvPr>
            <p:ph idx="12" type="sldNum"/>
          </p:nvPr>
        </p:nvSpPr>
        <p:spPr>
          <a:xfrm>
            <a:off x="8812732" y="4931085"/>
            <a:ext cx="331200" cy="212400"/>
          </a:xfrm>
          <a:prstGeom prst="rect">
            <a:avLst/>
          </a:prstGeom>
          <a:noFill/>
          <a:ln>
            <a:noFill/>
          </a:ln>
        </p:spPr>
        <p:txBody>
          <a:bodyPr anchorCtr="0" anchor="t"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B3B3B3"/>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B3B3B3"/>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B3B3B3"/>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B3B3B3"/>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B3B3B3"/>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B3B3B3"/>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B3B3B3"/>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B3B3B3"/>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B3B3B3"/>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5" name="Shape 75"/>
        <p:cNvGrpSpPr/>
        <p:nvPr/>
      </p:nvGrpSpPr>
      <p:grpSpPr>
        <a:xfrm>
          <a:off x="0" y="0"/>
          <a:ext cx="0" cy="0"/>
          <a:chOff x="0" y="0"/>
          <a:chExt cx="0" cy="0"/>
        </a:xfrm>
      </p:grpSpPr>
      <p:sp>
        <p:nvSpPr>
          <p:cNvPr id="76" name="Google Shape;76;p15"/>
          <p:cNvSpPr txBox="1"/>
          <p:nvPr>
            <p:ph type="title"/>
          </p:nvPr>
        </p:nvSpPr>
        <p:spPr>
          <a:xfrm>
            <a:off x="343406" y="273844"/>
            <a:ext cx="8632500" cy="345300"/>
          </a:xfrm>
          <a:prstGeom prst="rect">
            <a:avLst/>
          </a:prstGeom>
          <a:noFill/>
          <a:ln>
            <a:noFill/>
          </a:ln>
        </p:spPr>
        <p:txBody>
          <a:bodyPr anchorCtr="0" anchor="ctr" bIns="68575" lIns="68575" spcFirstLastPara="1" rIns="68575" wrap="square" tIns="68575">
            <a:noAutofit/>
          </a:bodyPr>
          <a:lstStyle>
            <a:lvl1pPr lvl="0" marR="0" rtl="0" algn="l">
              <a:lnSpc>
                <a:spcPct val="90000"/>
              </a:lnSpc>
              <a:spcBef>
                <a:spcPts val="0"/>
              </a:spcBef>
              <a:spcAft>
                <a:spcPts val="0"/>
              </a:spcAft>
              <a:buClr>
                <a:srgbClr val="0A0A3E"/>
              </a:buClr>
              <a:buSzPts val="1500"/>
              <a:buFont typeface="Arial"/>
              <a:buNone/>
              <a:defRPr b="1" i="0" sz="1500" u="none" cap="none" strike="noStrike">
                <a:solidFill>
                  <a:srgbClr val="0A0A3E"/>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77" name="Google Shape;77;p15"/>
          <p:cNvSpPr txBox="1"/>
          <p:nvPr>
            <p:ph idx="1" type="body"/>
          </p:nvPr>
        </p:nvSpPr>
        <p:spPr>
          <a:xfrm>
            <a:off x="343406" y="682228"/>
            <a:ext cx="8632500" cy="3946800"/>
          </a:xfrm>
          <a:prstGeom prst="rect">
            <a:avLst/>
          </a:prstGeom>
          <a:noFill/>
          <a:ln>
            <a:noFill/>
          </a:ln>
        </p:spPr>
        <p:txBody>
          <a:bodyPr anchorCtr="0" anchor="t" bIns="68575" lIns="68575" spcFirstLastPara="1" rIns="68575" wrap="square" tIns="68575">
            <a:noAutofit/>
          </a:bodyPr>
          <a:lstStyle>
            <a:lvl1pPr indent="-317500" lvl="0" marL="457200" marR="0" rtl="0" algn="l">
              <a:lnSpc>
                <a:spcPct val="90000"/>
              </a:lnSpc>
              <a:spcBef>
                <a:spcPts val="800"/>
              </a:spcBef>
              <a:spcAft>
                <a:spcPts val="0"/>
              </a:spcAft>
              <a:buClr>
                <a:srgbClr val="ED1B24"/>
              </a:buClr>
              <a:buSzPts val="1400"/>
              <a:buFont typeface="Arial"/>
              <a:buChar char="•"/>
              <a:defRPr b="0" i="0" sz="1400" u="none" cap="none" strike="noStrike">
                <a:solidFill>
                  <a:schemeClr val="dk1"/>
                </a:solidFill>
                <a:latin typeface="Calibri"/>
                <a:ea typeface="Calibri"/>
                <a:cs typeface="Calibri"/>
                <a:sym typeface="Calibri"/>
              </a:defRPr>
            </a:lvl1pPr>
            <a:lvl2pPr indent="-304800" lvl="1" marL="914400" marR="0" rtl="0" algn="l">
              <a:lnSpc>
                <a:spcPct val="90000"/>
              </a:lnSpc>
              <a:spcBef>
                <a:spcPts val="400"/>
              </a:spcBef>
              <a:spcAft>
                <a:spcPts val="0"/>
              </a:spcAft>
              <a:buClr>
                <a:srgbClr val="ED1B24"/>
              </a:buClr>
              <a:buSzPts val="1200"/>
              <a:buFont typeface="Arial"/>
              <a:buChar char="•"/>
              <a:defRPr b="0" i="0" sz="1200" u="none" cap="none" strike="noStrike">
                <a:solidFill>
                  <a:schemeClr val="dk1"/>
                </a:solidFill>
                <a:latin typeface="Calibri"/>
                <a:ea typeface="Calibri"/>
                <a:cs typeface="Calibri"/>
                <a:sym typeface="Calibri"/>
              </a:defRPr>
            </a:lvl2pPr>
            <a:lvl3pPr indent="-304800" lvl="2" marL="1371600" marR="0" rtl="0" algn="l">
              <a:lnSpc>
                <a:spcPct val="90000"/>
              </a:lnSpc>
              <a:spcBef>
                <a:spcPts val="400"/>
              </a:spcBef>
              <a:spcAft>
                <a:spcPts val="0"/>
              </a:spcAft>
              <a:buClr>
                <a:srgbClr val="ED1B24"/>
              </a:buClr>
              <a:buSzPts val="1200"/>
              <a:buFont typeface="Arial"/>
              <a:buChar char="•"/>
              <a:defRPr b="0" i="0" sz="1200" u="none" cap="none" strike="noStrike">
                <a:solidFill>
                  <a:schemeClr val="dk1"/>
                </a:solidFill>
                <a:latin typeface="Calibri"/>
                <a:ea typeface="Calibri"/>
                <a:cs typeface="Calibri"/>
                <a:sym typeface="Calibri"/>
              </a:defRPr>
            </a:lvl3pPr>
            <a:lvl4pPr indent="-304800" lvl="3" marL="1828800" marR="0" rtl="0" algn="l">
              <a:lnSpc>
                <a:spcPct val="90000"/>
              </a:lnSpc>
              <a:spcBef>
                <a:spcPts val="400"/>
              </a:spcBef>
              <a:spcAft>
                <a:spcPts val="0"/>
              </a:spcAft>
              <a:buClr>
                <a:srgbClr val="ED1B24"/>
              </a:buClr>
              <a:buSzPts val="1200"/>
              <a:buFont typeface="Arial"/>
              <a:buChar char="•"/>
              <a:defRPr b="0" i="0" sz="1200" u="none" cap="none" strike="noStrike">
                <a:solidFill>
                  <a:schemeClr val="dk1"/>
                </a:solidFill>
                <a:latin typeface="Calibri"/>
                <a:ea typeface="Calibri"/>
                <a:cs typeface="Calibri"/>
                <a:sym typeface="Calibri"/>
              </a:defRPr>
            </a:lvl4pPr>
            <a:lvl5pPr indent="-304800" lvl="4" marL="2286000" marR="0" rtl="0" algn="l">
              <a:lnSpc>
                <a:spcPct val="90000"/>
              </a:lnSpc>
              <a:spcBef>
                <a:spcPts val="400"/>
              </a:spcBef>
              <a:spcAft>
                <a:spcPts val="0"/>
              </a:spcAft>
              <a:buClr>
                <a:srgbClr val="ED1B24"/>
              </a:buClr>
              <a:buSzPts val="1200"/>
              <a:buFont typeface="Arial"/>
              <a:buChar char="•"/>
              <a:defRPr b="0" i="0" sz="12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78" name="Google Shape;78;p15"/>
          <p:cNvSpPr txBox="1"/>
          <p:nvPr>
            <p:ph idx="12" type="sldNum"/>
          </p:nvPr>
        </p:nvSpPr>
        <p:spPr>
          <a:xfrm>
            <a:off x="8812732" y="4931085"/>
            <a:ext cx="331200" cy="212400"/>
          </a:xfrm>
          <a:prstGeom prst="rect">
            <a:avLst/>
          </a:prstGeom>
          <a:noFill/>
          <a:ln>
            <a:noFill/>
          </a:ln>
        </p:spPr>
        <p:txBody>
          <a:bodyPr anchorCtr="0" anchor="t"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B3B3B3"/>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B3B3B3"/>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B3B3B3"/>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B3B3B3"/>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B3B3B3"/>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B3B3B3"/>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B3B3B3"/>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B3B3B3"/>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B3B3B3"/>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408050"/>
            <a:ext cx="7688400" cy="1518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crum training template"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4"/>
          <p:cNvSpPr txBox="1"/>
          <p:nvPr>
            <p:ph type="title"/>
          </p:nvPr>
        </p:nvSpPr>
        <p:spPr>
          <a:xfrm>
            <a:off x="144900" y="-23700"/>
            <a:ext cx="7688700" cy="5352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2"/>
              </a:buClr>
              <a:buSzPts val="1800"/>
              <a:buNone/>
              <a:defRPr sz="1800">
                <a:solidFill>
                  <a:schemeClr val="dk2"/>
                </a:solidFill>
              </a:defRPr>
            </a:lvl1pPr>
            <a:lvl2pPr lvl="1">
              <a:spcBef>
                <a:spcPts val="0"/>
              </a:spcBef>
              <a:spcAft>
                <a:spcPts val="0"/>
              </a:spcAft>
              <a:buClr>
                <a:schemeClr val="dk2"/>
              </a:buClr>
              <a:buSzPts val="1800"/>
              <a:buNone/>
              <a:defRPr sz="1800">
                <a:solidFill>
                  <a:schemeClr val="dk2"/>
                </a:solidFill>
              </a:defRPr>
            </a:lvl2pPr>
            <a:lvl3pPr lvl="2">
              <a:spcBef>
                <a:spcPts val="0"/>
              </a:spcBef>
              <a:spcAft>
                <a:spcPts val="0"/>
              </a:spcAft>
              <a:buClr>
                <a:schemeClr val="dk2"/>
              </a:buClr>
              <a:buSzPts val="1800"/>
              <a:buNone/>
              <a:defRPr sz="1800">
                <a:solidFill>
                  <a:schemeClr val="dk2"/>
                </a:solidFill>
              </a:defRPr>
            </a:lvl3pPr>
            <a:lvl4pPr lvl="3">
              <a:spcBef>
                <a:spcPts val="0"/>
              </a:spcBef>
              <a:spcAft>
                <a:spcPts val="0"/>
              </a:spcAft>
              <a:buClr>
                <a:schemeClr val="dk2"/>
              </a:buClr>
              <a:buSzPts val="1800"/>
              <a:buNone/>
              <a:defRPr sz="1800">
                <a:solidFill>
                  <a:schemeClr val="dk2"/>
                </a:solidFill>
              </a:defRPr>
            </a:lvl4pPr>
            <a:lvl5pPr lvl="4">
              <a:spcBef>
                <a:spcPts val="0"/>
              </a:spcBef>
              <a:spcAft>
                <a:spcPts val="0"/>
              </a:spcAft>
              <a:buClr>
                <a:schemeClr val="dk2"/>
              </a:buClr>
              <a:buSzPts val="1800"/>
              <a:buNone/>
              <a:defRPr sz="1800">
                <a:solidFill>
                  <a:schemeClr val="dk2"/>
                </a:solidFill>
              </a:defRPr>
            </a:lvl5pPr>
            <a:lvl6pPr lvl="5">
              <a:spcBef>
                <a:spcPts val="0"/>
              </a:spcBef>
              <a:spcAft>
                <a:spcPts val="0"/>
              </a:spcAft>
              <a:buClr>
                <a:schemeClr val="dk2"/>
              </a:buClr>
              <a:buSzPts val="1800"/>
              <a:buNone/>
              <a:defRPr sz="1800">
                <a:solidFill>
                  <a:schemeClr val="dk2"/>
                </a:solidFill>
              </a:defRPr>
            </a:lvl6pPr>
            <a:lvl7pPr lvl="6">
              <a:spcBef>
                <a:spcPts val="0"/>
              </a:spcBef>
              <a:spcAft>
                <a:spcPts val="0"/>
              </a:spcAft>
              <a:buClr>
                <a:schemeClr val="dk2"/>
              </a:buClr>
              <a:buSzPts val="1800"/>
              <a:buNone/>
              <a:defRPr sz="1800">
                <a:solidFill>
                  <a:schemeClr val="dk2"/>
                </a:solidFill>
              </a:defRPr>
            </a:lvl7pPr>
            <a:lvl8pPr lvl="7">
              <a:spcBef>
                <a:spcPts val="0"/>
              </a:spcBef>
              <a:spcAft>
                <a:spcPts val="0"/>
              </a:spcAft>
              <a:buClr>
                <a:schemeClr val="dk2"/>
              </a:buClr>
              <a:buSzPts val="1800"/>
              <a:buNone/>
              <a:defRPr sz="1800">
                <a:solidFill>
                  <a:schemeClr val="dk2"/>
                </a:solidFill>
              </a:defRPr>
            </a:lvl8pPr>
            <a:lvl9pPr lvl="8">
              <a:spcBef>
                <a:spcPts val="0"/>
              </a:spcBef>
              <a:spcAft>
                <a:spcPts val="0"/>
              </a:spcAft>
              <a:buClr>
                <a:schemeClr val="dk2"/>
              </a:buClr>
              <a:buSzPts val="1800"/>
              <a:buNone/>
              <a:defRPr sz="1800">
                <a:solidFill>
                  <a:schemeClr val="dk2"/>
                </a:solidFill>
              </a:defRPr>
            </a:lvl9pPr>
          </a:lstStyle>
          <a:p/>
        </p:txBody>
      </p:sp>
      <p:sp>
        <p:nvSpPr>
          <p:cNvPr id="26" name="Google Shape;26;p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27" name="Google Shape;27;p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8" name="Shape 28"/>
        <p:cNvGrpSpPr/>
        <p:nvPr/>
      </p:nvGrpSpPr>
      <p:grpSpPr>
        <a:xfrm>
          <a:off x="0" y="0"/>
          <a:ext cx="0" cy="0"/>
          <a:chOff x="0" y="0"/>
          <a:chExt cx="0" cy="0"/>
        </a:xfrm>
      </p:grpSpPr>
      <p:sp>
        <p:nvSpPr>
          <p:cNvPr id="29" name="Google Shape;29;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5"/>
          <p:cNvSpPr txBox="1"/>
          <p:nvPr>
            <p:ph type="title"/>
          </p:nvPr>
        </p:nvSpPr>
        <p:spPr>
          <a:xfrm>
            <a:off x="156575" y="-23700"/>
            <a:ext cx="7531800" cy="5352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2"/>
              </a:buClr>
              <a:buSzPts val="1800"/>
              <a:buNone/>
              <a:defRPr sz="1800">
                <a:solidFill>
                  <a:schemeClr val="dk2"/>
                </a:solidFill>
              </a:defRPr>
            </a:lvl1pPr>
            <a:lvl2pPr lvl="1">
              <a:spcBef>
                <a:spcPts val="0"/>
              </a:spcBef>
              <a:spcAft>
                <a:spcPts val="0"/>
              </a:spcAft>
              <a:buClr>
                <a:schemeClr val="dk2"/>
              </a:buClr>
              <a:buSzPts val="1800"/>
              <a:buNone/>
              <a:defRPr sz="1800">
                <a:solidFill>
                  <a:schemeClr val="dk2"/>
                </a:solidFill>
              </a:defRPr>
            </a:lvl2pPr>
            <a:lvl3pPr lvl="2">
              <a:spcBef>
                <a:spcPts val="0"/>
              </a:spcBef>
              <a:spcAft>
                <a:spcPts val="0"/>
              </a:spcAft>
              <a:buClr>
                <a:schemeClr val="dk2"/>
              </a:buClr>
              <a:buSzPts val="1800"/>
              <a:buNone/>
              <a:defRPr sz="1800">
                <a:solidFill>
                  <a:schemeClr val="dk2"/>
                </a:solidFill>
              </a:defRPr>
            </a:lvl3pPr>
            <a:lvl4pPr lvl="3">
              <a:spcBef>
                <a:spcPts val="0"/>
              </a:spcBef>
              <a:spcAft>
                <a:spcPts val="0"/>
              </a:spcAft>
              <a:buClr>
                <a:schemeClr val="dk2"/>
              </a:buClr>
              <a:buSzPts val="1800"/>
              <a:buNone/>
              <a:defRPr sz="1800">
                <a:solidFill>
                  <a:schemeClr val="dk2"/>
                </a:solidFill>
              </a:defRPr>
            </a:lvl4pPr>
            <a:lvl5pPr lvl="4">
              <a:spcBef>
                <a:spcPts val="0"/>
              </a:spcBef>
              <a:spcAft>
                <a:spcPts val="0"/>
              </a:spcAft>
              <a:buClr>
                <a:schemeClr val="dk2"/>
              </a:buClr>
              <a:buSzPts val="1800"/>
              <a:buNone/>
              <a:defRPr sz="1800">
                <a:solidFill>
                  <a:schemeClr val="dk2"/>
                </a:solidFill>
              </a:defRPr>
            </a:lvl5pPr>
            <a:lvl6pPr lvl="5">
              <a:spcBef>
                <a:spcPts val="0"/>
              </a:spcBef>
              <a:spcAft>
                <a:spcPts val="0"/>
              </a:spcAft>
              <a:buClr>
                <a:schemeClr val="dk2"/>
              </a:buClr>
              <a:buSzPts val="1800"/>
              <a:buNone/>
              <a:defRPr sz="1800">
                <a:solidFill>
                  <a:schemeClr val="dk2"/>
                </a:solidFill>
              </a:defRPr>
            </a:lvl6pPr>
            <a:lvl7pPr lvl="6">
              <a:spcBef>
                <a:spcPts val="0"/>
              </a:spcBef>
              <a:spcAft>
                <a:spcPts val="0"/>
              </a:spcAft>
              <a:buClr>
                <a:schemeClr val="dk2"/>
              </a:buClr>
              <a:buSzPts val="1800"/>
              <a:buNone/>
              <a:defRPr sz="1800">
                <a:solidFill>
                  <a:schemeClr val="dk2"/>
                </a:solidFill>
              </a:defRPr>
            </a:lvl7pPr>
            <a:lvl8pPr lvl="7">
              <a:spcBef>
                <a:spcPts val="0"/>
              </a:spcBef>
              <a:spcAft>
                <a:spcPts val="0"/>
              </a:spcAft>
              <a:buClr>
                <a:schemeClr val="dk2"/>
              </a:buClr>
              <a:buSzPts val="1800"/>
              <a:buNone/>
              <a:defRPr sz="1800">
                <a:solidFill>
                  <a:schemeClr val="dk2"/>
                </a:solidFill>
              </a:defRPr>
            </a:lvl8pPr>
            <a:lvl9pPr lvl="8">
              <a:spcBef>
                <a:spcPts val="0"/>
              </a:spcBef>
              <a:spcAft>
                <a:spcPts val="0"/>
              </a:spcAft>
              <a:buClr>
                <a:schemeClr val="dk2"/>
              </a:buClr>
              <a:buSzPts val="1800"/>
              <a:buNone/>
              <a:defRPr sz="1800">
                <a:solidFill>
                  <a:schemeClr val="dk2"/>
                </a:solidFill>
              </a:defRPr>
            </a:lvl9pPr>
          </a:lstStyle>
          <a:p/>
        </p:txBody>
      </p:sp>
      <p:sp>
        <p:nvSpPr>
          <p:cNvPr id="31" name="Google Shape;31;p5"/>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2" name="Google Shape;32;p5"/>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3" name="Google Shape;33;p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 name="Shape 34"/>
        <p:cNvGrpSpPr/>
        <p:nvPr/>
      </p:nvGrpSpPr>
      <p:grpSpPr>
        <a:xfrm>
          <a:off x="0" y="0"/>
          <a:ext cx="0" cy="0"/>
          <a:chOff x="0" y="0"/>
          <a:chExt cx="0" cy="0"/>
        </a:xfrm>
      </p:grpSpPr>
      <p:sp>
        <p:nvSpPr>
          <p:cNvPr id="35" name="Google Shape;35;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6"/>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37" name="Google Shape;37;p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8" name="Shape 38"/>
        <p:cNvGrpSpPr/>
        <p:nvPr/>
      </p:nvGrpSpPr>
      <p:grpSpPr>
        <a:xfrm>
          <a:off x="0" y="0"/>
          <a:ext cx="0" cy="0"/>
          <a:chOff x="0" y="0"/>
          <a:chExt cx="0" cy="0"/>
        </a:xfrm>
      </p:grpSpPr>
      <p:sp>
        <p:nvSpPr>
          <p:cNvPr id="39" name="Google Shape;39;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7"/>
          <p:cNvSpPr txBox="1"/>
          <p:nvPr>
            <p:ph type="title"/>
          </p:nvPr>
        </p:nvSpPr>
        <p:spPr>
          <a:xfrm>
            <a:off x="197625" y="0"/>
            <a:ext cx="5470500" cy="4878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1800"/>
              <a:buNone/>
              <a:defRPr sz="1800">
                <a:solidFill>
                  <a:schemeClr val="dk2"/>
                </a:solidFill>
              </a:defRPr>
            </a:lvl1pPr>
            <a:lvl2pPr lvl="1">
              <a:spcBef>
                <a:spcPts val="0"/>
              </a:spcBef>
              <a:spcAft>
                <a:spcPts val="0"/>
              </a:spcAft>
              <a:buClr>
                <a:schemeClr val="dk2"/>
              </a:buClr>
              <a:buSzPts val="1800"/>
              <a:buNone/>
              <a:defRPr sz="1800">
                <a:solidFill>
                  <a:schemeClr val="dk2"/>
                </a:solidFill>
              </a:defRPr>
            </a:lvl2pPr>
            <a:lvl3pPr lvl="2">
              <a:spcBef>
                <a:spcPts val="0"/>
              </a:spcBef>
              <a:spcAft>
                <a:spcPts val="0"/>
              </a:spcAft>
              <a:buClr>
                <a:schemeClr val="dk2"/>
              </a:buClr>
              <a:buSzPts val="1800"/>
              <a:buNone/>
              <a:defRPr sz="1800">
                <a:solidFill>
                  <a:schemeClr val="dk2"/>
                </a:solidFill>
              </a:defRPr>
            </a:lvl3pPr>
            <a:lvl4pPr lvl="3">
              <a:spcBef>
                <a:spcPts val="0"/>
              </a:spcBef>
              <a:spcAft>
                <a:spcPts val="0"/>
              </a:spcAft>
              <a:buClr>
                <a:schemeClr val="dk2"/>
              </a:buClr>
              <a:buSzPts val="1800"/>
              <a:buNone/>
              <a:defRPr sz="1800">
                <a:solidFill>
                  <a:schemeClr val="dk2"/>
                </a:solidFill>
              </a:defRPr>
            </a:lvl4pPr>
            <a:lvl5pPr lvl="4">
              <a:spcBef>
                <a:spcPts val="0"/>
              </a:spcBef>
              <a:spcAft>
                <a:spcPts val="0"/>
              </a:spcAft>
              <a:buClr>
                <a:schemeClr val="dk2"/>
              </a:buClr>
              <a:buSzPts val="1800"/>
              <a:buNone/>
              <a:defRPr sz="1800">
                <a:solidFill>
                  <a:schemeClr val="dk2"/>
                </a:solidFill>
              </a:defRPr>
            </a:lvl5pPr>
            <a:lvl6pPr lvl="5">
              <a:spcBef>
                <a:spcPts val="0"/>
              </a:spcBef>
              <a:spcAft>
                <a:spcPts val="0"/>
              </a:spcAft>
              <a:buClr>
                <a:schemeClr val="dk2"/>
              </a:buClr>
              <a:buSzPts val="1800"/>
              <a:buNone/>
              <a:defRPr sz="1800">
                <a:solidFill>
                  <a:schemeClr val="dk2"/>
                </a:solidFill>
              </a:defRPr>
            </a:lvl6pPr>
            <a:lvl7pPr lvl="6">
              <a:spcBef>
                <a:spcPts val="0"/>
              </a:spcBef>
              <a:spcAft>
                <a:spcPts val="0"/>
              </a:spcAft>
              <a:buClr>
                <a:schemeClr val="dk2"/>
              </a:buClr>
              <a:buSzPts val="1800"/>
              <a:buNone/>
              <a:defRPr sz="1800">
                <a:solidFill>
                  <a:schemeClr val="dk2"/>
                </a:solidFill>
              </a:defRPr>
            </a:lvl7pPr>
            <a:lvl8pPr lvl="7">
              <a:spcBef>
                <a:spcPts val="0"/>
              </a:spcBef>
              <a:spcAft>
                <a:spcPts val="0"/>
              </a:spcAft>
              <a:buClr>
                <a:schemeClr val="dk2"/>
              </a:buClr>
              <a:buSzPts val="1800"/>
              <a:buNone/>
              <a:defRPr sz="1800">
                <a:solidFill>
                  <a:schemeClr val="dk2"/>
                </a:solidFill>
              </a:defRPr>
            </a:lvl8pPr>
            <a:lvl9pPr lvl="8">
              <a:spcBef>
                <a:spcPts val="0"/>
              </a:spcBef>
              <a:spcAft>
                <a:spcPts val="0"/>
              </a:spcAft>
              <a:buClr>
                <a:schemeClr val="dk2"/>
              </a:buClr>
              <a:buSzPts val="1800"/>
              <a:buNone/>
              <a:defRPr sz="1800">
                <a:solidFill>
                  <a:schemeClr val="dk2"/>
                </a:solidFill>
              </a:defRPr>
            </a:lvl9pPr>
          </a:lstStyle>
          <a:p/>
        </p:txBody>
      </p:sp>
      <p:sp>
        <p:nvSpPr>
          <p:cNvPr id="41" name="Google Shape;41;p7"/>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42" name="Google Shape;42;p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43" name="Shape 43"/>
        <p:cNvGrpSpPr/>
        <p:nvPr/>
      </p:nvGrpSpPr>
      <p:grpSpPr>
        <a:xfrm>
          <a:off x="0" y="0"/>
          <a:ext cx="0" cy="0"/>
          <a:chOff x="0" y="0"/>
          <a:chExt cx="0" cy="0"/>
        </a:xfrm>
      </p:grpSpPr>
      <p:grpSp>
        <p:nvGrpSpPr>
          <p:cNvPr id="44" name="Google Shape;44;p8"/>
          <p:cNvGrpSpPr/>
          <p:nvPr/>
        </p:nvGrpSpPr>
        <p:grpSpPr>
          <a:xfrm>
            <a:off x="830392" y="4169130"/>
            <a:ext cx="745763" cy="45826"/>
            <a:chOff x="4580561" y="2589004"/>
            <a:chExt cx="1064464" cy="25200"/>
          </a:xfrm>
        </p:grpSpPr>
        <p:sp>
          <p:nvSpPr>
            <p:cNvPr id="45" name="Google Shape;45;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 name="Google Shape;47;p8"/>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48" name="Google Shape;48;p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9" name="Shape 49"/>
        <p:cNvGrpSpPr/>
        <p:nvPr/>
      </p:nvGrpSpPr>
      <p:grpSpPr>
        <a:xfrm>
          <a:off x="0" y="0"/>
          <a:ext cx="0" cy="0"/>
          <a:chOff x="0" y="0"/>
          <a:chExt cx="0" cy="0"/>
        </a:xfrm>
      </p:grpSpPr>
      <p:sp>
        <p:nvSpPr>
          <p:cNvPr id="50" name="Google Shape;50;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9"/>
          <p:cNvSpPr txBox="1"/>
          <p:nvPr>
            <p:ph type="title"/>
          </p:nvPr>
        </p:nvSpPr>
        <p:spPr>
          <a:xfrm>
            <a:off x="145450" y="0"/>
            <a:ext cx="3300900" cy="8109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1800"/>
              <a:buNone/>
              <a:defRPr sz="1800">
                <a:solidFill>
                  <a:schemeClr val="dk2"/>
                </a:solidFill>
              </a:defRPr>
            </a:lvl1pPr>
            <a:lvl2pPr lvl="1">
              <a:spcBef>
                <a:spcPts val="0"/>
              </a:spcBef>
              <a:spcAft>
                <a:spcPts val="0"/>
              </a:spcAft>
              <a:buClr>
                <a:schemeClr val="dk2"/>
              </a:buClr>
              <a:buSzPts val="1800"/>
              <a:buNone/>
              <a:defRPr sz="1800">
                <a:solidFill>
                  <a:schemeClr val="dk2"/>
                </a:solidFill>
              </a:defRPr>
            </a:lvl2pPr>
            <a:lvl3pPr lvl="2">
              <a:spcBef>
                <a:spcPts val="0"/>
              </a:spcBef>
              <a:spcAft>
                <a:spcPts val="0"/>
              </a:spcAft>
              <a:buClr>
                <a:schemeClr val="dk2"/>
              </a:buClr>
              <a:buSzPts val="1800"/>
              <a:buNone/>
              <a:defRPr sz="1800">
                <a:solidFill>
                  <a:schemeClr val="dk2"/>
                </a:solidFill>
              </a:defRPr>
            </a:lvl3pPr>
            <a:lvl4pPr lvl="3">
              <a:spcBef>
                <a:spcPts val="0"/>
              </a:spcBef>
              <a:spcAft>
                <a:spcPts val="0"/>
              </a:spcAft>
              <a:buClr>
                <a:schemeClr val="dk2"/>
              </a:buClr>
              <a:buSzPts val="1800"/>
              <a:buNone/>
              <a:defRPr sz="1800">
                <a:solidFill>
                  <a:schemeClr val="dk2"/>
                </a:solidFill>
              </a:defRPr>
            </a:lvl4pPr>
            <a:lvl5pPr lvl="4">
              <a:spcBef>
                <a:spcPts val="0"/>
              </a:spcBef>
              <a:spcAft>
                <a:spcPts val="0"/>
              </a:spcAft>
              <a:buClr>
                <a:schemeClr val="dk2"/>
              </a:buClr>
              <a:buSzPts val="1800"/>
              <a:buNone/>
              <a:defRPr sz="1800">
                <a:solidFill>
                  <a:schemeClr val="dk2"/>
                </a:solidFill>
              </a:defRPr>
            </a:lvl5pPr>
            <a:lvl6pPr lvl="5">
              <a:spcBef>
                <a:spcPts val="0"/>
              </a:spcBef>
              <a:spcAft>
                <a:spcPts val="0"/>
              </a:spcAft>
              <a:buClr>
                <a:schemeClr val="dk2"/>
              </a:buClr>
              <a:buSzPts val="1800"/>
              <a:buNone/>
              <a:defRPr sz="1800">
                <a:solidFill>
                  <a:schemeClr val="dk2"/>
                </a:solidFill>
              </a:defRPr>
            </a:lvl6pPr>
            <a:lvl7pPr lvl="6">
              <a:spcBef>
                <a:spcPts val="0"/>
              </a:spcBef>
              <a:spcAft>
                <a:spcPts val="0"/>
              </a:spcAft>
              <a:buClr>
                <a:schemeClr val="dk2"/>
              </a:buClr>
              <a:buSzPts val="1800"/>
              <a:buNone/>
              <a:defRPr sz="1800">
                <a:solidFill>
                  <a:schemeClr val="dk2"/>
                </a:solidFill>
              </a:defRPr>
            </a:lvl7pPr>
            <a:lvl8pPr lvl="7">
              <a:spcBef>
                <a:spcPts val="0"/>
              </a:spcBef>
              <a:spcAft>
                <a:spcPts val="0"/>
              </a:spcAft>
              <a:buClr>
                <a:schemeClr val="dk2"/>
              </a:buClr>
              <a:buSzPts val="1800"/>
              <a:buNone/>
              <a:defRPr sz="1800">
                <a:solidFill>
                  <a:schemeClr val="dk2"/>
                </a:solidFill>
              </a:defRPr>
            </a:lvl8pPr>
            <a:lvl9pPr lvl="8">
              <a:spcBef>
                <a:spcPts val="0"/>
              </a:spcBef>
              <a:spcAft>
                <a:spcPts val="0"/>
              </a:spcAft>
              <a:buClr>
                <a:schemeClr val="dk2"/>
              </a:buClr>
              <a:buSzPts val="1800"/>
              <a:buNone/>
              <a:defRPr sz="1800">
                <a:solidFill>
                  <a:schemeClr val="dk2"/>
                </a:solidFill>
              </a:defRPr>
            </a:lvl9pPr>
          </a:lstStyle>
          <a:p/>
        </p:txBody>
      </p:sp>
      <p:sp>
        <p:nvSpPr>
          <p:cNvPr id="52" name="Google Shape;52;p9"/>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53" name="Google Shape;53;p9"/>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4" name="Google Shape;54;p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5" name="Shape 55"/>
        <p:cNvGrpSpPr/>
        <p:nvPr/>
      </p:nvGrpSpPr>
      <p:grpSpPr>
        <a:xfrm>
          <a:off x="0" y="0"/>
          <a:ext cx="0" cy="0"/>
          <a:chOff x="0" y="0"/>
          <a:chExt cx="0" cy="0"/>
        </a:xfrm>
      </p:grpSpPr>
      <p:sp>
        <p:nvSpPr>
          <p:cNvPr id="56" name="Google Shape;56;p10"/>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57" name="Google Shape;57;p1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theme" Target="../theme/theme1.xml"/><Relationship Id="rId14" Type="http://schemas.openxmlformats.org/officeDocument/2006/relationships/slideLayout" Target="../slideLayouts/slideLayout1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2800"/>
              <a:buFont typeface="Raleway"/>
              <a:buNone/>
              <a:defRPr b="1" sz="2800">
                <a:latin typeface="Raleway"/>
                <a:ea typeface="Raleway"/>
                <a:cs typeface="Raleway"/>
                <a:sym typeface="Raleway"/>
              </a:defRPr>
            </a:lvl1pPr>
            <a:lvl2pPr lvl="1">
              <a:spcBef>
                <a:spcPts val="0"/>
              </a:spcBef>
              <a:spcAft>
                <a:spcPts val="0"/>
              </a:spcAft>
              <a:buSzPts val="2800"/>
              <a:buFont typeface="Raleway"/>
              <a:buNone/>
              <a:defRPr b="1" sz="2800">
                <a:latin typeface="Raleway"/>
                <a:ea typeface="Raleway"/>
                <a:cs typeface="Raleway"/>
                <a:sym typeface="Raleway"/>
              </a:defRPr>
            </a:lvl2pPr>
            <a:lvl3pPr lvl="2">
              <a:spcBef>
                <a:spcPts val="0"/>
              </a:spcBef>
              <a:spcAft>
                <a:spcPts val="0"/>
              </a:spcAft>
              <a:buSzPts val="2800"/>
              <a:buFont typeface="Raleway"/>
              <a:buNone/>
              <a:defRPr b="1" sz="2800">
                <a:latin typeface="Raleway"/>
                <a:ea typeface="Raleway"/>
                <a:cs typeface="Raleway"/>
                <a:sym typeface="Raleway"/>
              </a:defRPr>
            </a:lvl3pPr>
            <a:lvl4pPr lvl="3">
              <a:spcBef>
                <a:spcPts val="0"/>
              </a:spcBef>
              <a:spcAft>
                <a:spcPts val="0"/>
              </a:spcAft>
              <a:buSzPts val="2800"/>
              <a:buFont typeface="Raleway"/>
              <a:buNone/>
              <a:defRPr b="1" sz="2800">
                <a:latin typeface="Raleway"/>
                <a:ea typeface="Raleway"/>
                <a:cs typeface="Raleway"/>
                <a:sym typeface="Raleway"/>
              </a:defRPr>
            </a:lvl4pPr>
            <a:lvl5pPr lvl="4">
              <a:spcBef>
                <a:spcPts val="0"/>
              </a:spcBef>
              <a:spcAft>
                <a:spcPts val="0"/>
              </a:spcAft>
              <a:buSzPts val="2800"/>
              <a:buFont typeface="Raleway"/>
              <a:buNone/>
              <a:defRPr b="1" sz="2800">
                <a:latin typeface="Raleway"/>
                <a:ea typeface="Raleway"/>
                <a:cs typeface="Raleway"/>
                <a:sym typeface="Raleway"/>
              </a:defRPr>
            </a:lvl5pPr>
            <a:lvl6pPr lvl="5">
              <a:spcBef>
                <a:spcPts val="0"/>
              </a:spcBef>
              <a:spcAft>
                <a:spcPts val="0"/>
              </a:spcAft>
              <a:buSzPts val="2800"/>
              <a:buFont typeface="Raleway"/>
              <a:buNone/>
              <a:defRPr b="1" sz="2800">
                <a:latin typeface="Raleway"/>
                <a:ea typeface="Raleway"/>
                <a:cs typeface="Raleway"/>
                <a:sym typeface="Raleway"/>
              </a:defRPr>
            </a:lvl6pPr>
            <a:lvl7pPr lvl="6">
              <a:spcBef>
                <a:spcPts val="0"/>
              </a:spcBef>
              <a:spcAft>
                <a:spcPts val="0"/>
              </a:spcAft>
              <a:buSzPts val="2800"/>
              <a:buFont typeface="Raleway"/>
              <a:buNone/>
              <a:defRPr b="1" sz="2800">
                <a:latin typeface="Raleway"/>
                <a:ea typeface="Raleway"/>
                <a:cs typeface="Raleway"/>
                <a:sym typeface="Raleway"/>
              </a:defRPr>
            </a:lvl7pPr>
            <a:lvl8pPr lvl="7">
              <a:spcBef>
                <a:spcPts val="0"/>
              </a:spcBef>
              <a:spcAft>
                <a:spcPts val="0"/>
              </a:spcAft>
              <a:buSzPts val="2800"/>
              <a:buFont typeface="Raleway"/>
              <a:buNone/>
              <a:defRPr b="1" sz="2800">
                <a:latin typeface="Raleway"/>
                <a:ea typeface="Raleway"/>
                <a:cs typeface="Raleway"/>
                <a:sym typeface="Raleway"/>
              </a:defRPr>
            </a:lvl8pPr>
            <a:lvl9pPr lvl="8">
              <a:spcBef>
                <a:spcPts val="0"/>
              </a:spcBef>
              <a:spcAft>
                <a:spcPts val="0"/>
              </a:spcAft>
              <a:buSzPts val="2800"/>
              <a:buFont typeface="Raleway"/>
              <a:buNone/>
              <a:defRPr b="1" sz="2800">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xml"/><Relationship Id="rId3" Type="http://schemas.openxmlformats.org/officeDocument/2006/relationships/image" Target="../media/image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xml"/><Relationship Id="rId3"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9.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9.png"/><Relationship Id="rId4" Type="http://schemas.openxmlformats.org/officeDocument/2006/relationships/image" Target="../media/image8.png"/><Relationship Id="rId5" Type="http://schemas.openxmlformats.org/officeDocument/2006/relationships/image" Target="../media/image11.jpg"/><Relationship Id="rId6" Type="http://schemas.openxmlformats.org/officeDocument/2006/relationships/image" Target="../media/image1.gif"/><Relationship Id="rId7" Type="http://schemas.openxmlformats.org/officeDocument/2006/relationships/image" Target="../media/image4.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14.png"/><Relationship Id="rId4" Type="http://schemas.openxmlformats.org/officeDocument/2006/relationships/image" Target="../media/image20.png"/><Relationship Id="rId5" Type="http://schemas.openxmlformats.org/officeDocument/2006/relationships/image" Target="../media/image15.png"/><Relationship Id="rId6" Type="http://schemas.openxmlformats.org/officeDocument/2006/relationships/image" Target="../media/image13.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4.xml"/><Relationship Id="rId3" Type="http://schemas.openxmlformats.org/officeDocument/2006/relationships/image" Target="../media/image1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5.xml"/><Relationship Id="rId3" Type="http://schemas.openxmlformats.org/officeDocument/2006/relationships/image" Target="../media/image6.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6.xml"/><Relationship Id="rId3" Type="http://schemas.openxmlformats.org/officeDocument/2006/relationships/image" Target="../media/image1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7.xml"/><Relationship Id="rId3" Type="http://schemas.openxmlformats.org/officeDocument/2006/relationships/image" Target="../media/image10.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hyperlink" Target="http://www.youtube.com/watch?v=ml6o40s9R-A" TargetMode="External"/><Relationship Id="rId4" Type="http://schemas.openxmlformats.org/officeDocument/2006/relationships/image" Target="../media/image21.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hyperlink" Target="http://www.youtube.com/watch?v=ml6o40s9R-A" TargetMode="External"/><Relationship Id="rId4" Type="http://schemas.openxmlformats.org/officeDocument/2006/relationships/image" Target="../media/image21.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0.xml"/><Relationship Id="rId3" Type="http://schemas.openxmlformats.org/officeDocument/2006/relationships/image" Target="../media/image2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1.xml"/><Relationship Id="rId3" Type="http://schemas.openxmlformats.org/officeDocument/2006/relationships/image" Target="../media/image2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2.xml"/><Relationship Id="rId3" Type="http://schemas.openxmlformats.org/officeDocument/2006/relationships/image" Target="../media/image30.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3.xml"/><Relationship Id="rId3" Type="http://schemas.openxmlformats.org/officeDocument/2006/relationships/image" Target="../media/image2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8.xml"/><Relationship Id="rId3" Type="http://schemas.openxmlformats.org/officeDocument/2006/relationships/image" Target="../media/image27.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9.xml"/><Relationship Id="rId3" Type="http://schemas.openxmlformats.org/officeDocument/2006/relationships/image" Target="../media/image3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1.xml"/><Relationship Id="rId3" Type="http://schemas.openxmlformats.org/officeDocument/2006/relationships/image" Target="../media/image25.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34.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49.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5.xml"/><Relationship Id="rId3" Type="http://schemas.openxmlformats.org/officeDocument/2006/relationships/image" Target="../media/image33.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38.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hyperlink" Target="http://www.youtube.com/watch?v=oheekef7oJk" TargetMode="External"/><Relationship Id="rId4" Type="http://schemas.openxmlformats.org/officeDocument/2006/relationships/image" Target="../media/image32.jp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29.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2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hyperlink" Target="http://www.youtube.com/watch?v=502ILHjX9EE" TargetMode="External"/><Relationship Id="rId4" Type="http://schemas.openxmlformats.org/officeDocument/2006/relationships/image" Target="../media/image22.jp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36.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image" Target="../media/image35.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 Id="rId3" Type="http://schemas.openxmlformats.org/officeDocument/2006/relationships/image" Target="../media/image37.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 Id="rId3" Type="http://schemas.openxmlformats.org/officeDocument/2006/relationships/image" Target="../media/image39.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 Id="rId3" Type="http://schemas.openxmlformats.org/officeDocument/2006/relationships/image" Target="../media/image4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0.xml"/><Relationship Id="rId3" Type="http://schemas.openxmlformats.org/officeDocument/2006/relationships/image" Target="../media/image41.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 Id="rId3" Type="http://schemas.openxmlformats.org/officeDocument/2006/relationships/image" Target="../media/image53.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 Id="rId3" Type="http://schemas.openxmlformats.org/officeDocument/2006/relationships/image" Target="../media/image48.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 Id="rId3" Type="http://schemas.openxmlformats.org/officeDocument/2006/relationships/image" Target="../media/image50.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 Id="rId3" Type="http://schemas.openxmlformats.org/officeDocument/2006/relationships/image" Target="../media/image46.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xml"/><Relationship Id="rId3" Type="http://schemas.openxmlformats.org/officeDocument/2006/relationships/hyperlink" Target="https://www.mountaingoatsoftware.com/agile/scrum" TargetMode="External"/><Relationship Id="rId4" Type="http://schemas.openxmlformats.org/officeDocument/2006/relationships/image" Target="../media/image43.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9.xml"/><Relationship Id="rId3" Type="http://schemas.openxmlformats.org/officeDocument/2006/relationships/image" Target="../media/image4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1.xml"/><Relationship Id="rId3" Type="http://schemas.openxmlformats.org/officeDocument/2006/relationships/image" Target="../media/image47.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2.xml"/><Relationship Id="rId3" Type="http://schemas.openxmlformats.org/officeDocument/2006/relationships/image" Target="../media/image44.jp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3.xml"/><Relationship Id="rId3" Type="http://schemas.openxmlformats.org/officeDocument/2006/relationships/image" Target="../media/image45.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4.xml"/><Relationship Id="rId3" Type="http://schemas.openxmlformats.org/officeDocument/2006/relationships/image" Target="../media/image54.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5.xml"/><Relationship Id="rId3" Type="http://schemas.openxmlformats.org/officeDocument/2006/relationships/image" Target="../media/image52.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6.xml"/><Relationship Id="rId3" Type="http://schemas.openxmlformats.org/officeDocument/2006/relationships/image" Target="../media/image51.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sp>
        <p:nvSpPr>
          <p:cNvPr id="83" name="Google Shape;83;p16"/>
          <p:cNvSpPr txBox="1"/>
          <p:nvPr>
            <p:ph type="title"/>
          </p:nvPr>
        </p:nvSpPr>
        <p:spPr>
          <a:xfrm>
            <a:off x="729450" y="4080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Scrum Training</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5"/>
          <p:cNvSpPr txBox="1"/>
          <p:nvPr>
            <p:ph type="title"/>
          </p:nvPr>
        </p:nvSpPr>
        <p:spPr>
          <a:xfrm>
            <a:off x="144900" y="-23700"/>
            <a:ext cx="7688700" cy="535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Raleway"/>
                <a:ea typeface="Raleway"/>
                <a:cs typeface="Raleway"/>
                <a:sym typeface="Raleway"/>
              </a:rPr>
              <a:t>Agile </a:t>
            </a:r>
            <a:r>
              <a:rPr lang="en">
                <a:latin typeface="Raleway"/>
                <a:ea typeface="Raleway"/>
                <a:cs typeface="Raleway"/>
                <a:sym typeface="Raleway"/>
              </a:rPr>
              <a:t>Software </a:t>
            </a:r>
            <a:r>
              <a:rPr lang="en"/>
              <a:t>D</a:t>
            </a:r>
            <a:r>
              <a:rPr lang="en">
                <a:latin typeface="Raleway"/>
                <a:ea typeface="Raleway"/>
                <a:cs typeface="Raleway"/>
                <a:sym typeface="Raleway"/>
              </a:rPr>
              <a:t>evelopment</a:t>
            </a:r>
            <a:endParaRPr>
              <a:latin typeface="Raleway"/>
              <a:ea typeface="Raleway"/>
              <a:cs typeface="Raleway"/>
              <a:sym typeface="Raleway"/>
            </a:endParaRPr>
          </a:p>
        </p:txBody>
      </p:sp>
      <p:sp>
        <p:nvSpPr>
          <p:cNvPr id="145" name="Google Shape;145;p25"/>
          <p:cNvSpPr txBox="1"/>
          <p:nvPr>
            <p:ph idx="1" type="body"/>
          </p:nvPr>
        </p:nvSpPr>
        <p:spPr>
          <a:xfrm>
            <a:off x="144900" y="1055850"/>
            <a:ext cx="8557200" cy="3436500"/>
          </a:xfrm>
          <a:prstGeom prst="rect">
            <a:avLst/>
          </a:prstGeom>
        </p:spPr>
        <p:txBody>
          <a:bodyPr anchorCtr="0" anchor="ctr" bIns="91425" lIns="91425" spcFirstLastPara="1" rIns="91425" wrap="square" tIns="91425">
            <a:noAutofit/>
          </a:bodyPr>
          <a:lstStyle/>
          <a:p>
            <a:pPr indent="-323850" lvl="0" marL="457200" rtl="0" algn="l">
              <a:spcBef>
                <a:spcPts val="0"/>
              </a:spcBef>
              <a:spcAft>
                <a:spcPts val="0"/>
              </a:spcAft>
              <a:buSzPts val="1500"/>
              <a:buFont typeface="Raleway"/>
              <a:buChar char="●"/>
            </a:pPr>
            <a:r>
              <a:rPr lang="en" sz="1500">
                <a:latin typeface="Raleway"/>
                <a:ea typeface="Raleway"/>
                <a:cs typeface="Raleway"/>
                <a:sym typeface="Raleway"/>
              </a:rPr>
              <a:t>Based on the concept of </a:t>
            </a:r>
            <a:r>
              <a:rPr b="1" lang="en" sz="1500">
                <a:latin typeface="Raleway"/>
                <a:ea typeface="Raleway"/>
                <a:cs typeface="Raleway"/>
                <a:sym typeface="Raleway"/>
              </a:rPr>
              <a:t>i</a:t>
            </a:r>
            <a:r>
              <a:rPr b="1" lang="en" sz="1500">
                <a:latin typeface="Raleway"/>
                <a:ea typeface="Raleway"/>
                <a:cs typeface="Raleway"/>
                <a:sym typeface="Raleway"/>
              </a:rPr>
              <a:t>terative</a:t>
            </a:r>
            <a:r>
              <a:rPr lang="en" sz="1500">
                <a:latin typeface="Raleway"/>
                <a:ea typeface="Raleway"/>
                <a:cs typeface="Raleway"/>
                <a:sym typeface="Raleway"/>
              </a:rPr>
              <a:t> development</a:t>
            </a:r>
            <a:endParaRPr sz="1500">
              <a:latin typeface="Raleway"/>
              <a:ea typeface="Raleway"/>
              <a:cs typeface="Raleway"/>
              <a:sym typeface="Raleway"/>
            </a:endParaRPr>
          </a:p>
          <a:p>
            <a:pPr indent="-323850" lvl="0" marL="457200" rtl="0" algn="l">
              <a:spcBef>
                <a:spcPts val="1000"/>
              </a:spcBef>
              <a:spcAft>
                <a:spcPts val="0"/>
              </a:spcAft>
              <a:buSzPts val="1500"/>
              <a:buFont typeface="Raleway"/>
              <a:buChar char="●"/>
            </a:pPr>
            <a:r>
              <a:rPr b="1" lang="en" sz="1500">
                <a:latin typeface="Raleway"/>
                <a:ea typeface="Raleway"/>
                <a:cs typeface="Raleway"/>
                <a:sym typeface="Raleway"/>
              </a:rPr>
              <a:t>Collaboration</a:t>
            </a:r>
            <a:r>
              <a:rPr lang="en" sz="1500">
                <a:latin typeface="Raleway"/>
                <a:ea typeface="Raleway"/>
                <a:cs typeface="Raleway"/>
                <a:sym typeface="Raleway"/>
              </a:rPr>
              <a:t> - Key ingredient which refines requirements and solutions between </a:t>
            </a:r>
            <a:r>
              <a:rPr b="1" lang="en" sz="1500">
                <a:latin typeface="Raleway"/>
                <a:ea typeface="Raleway"/>
                <a:cs typeface="Raleway"/>
                <a:sym typeface="Raleway"/>
              </a:rPr>
              <a:t>self-organizing cross-functional teams</a:t>
            </a:r>
            <a:endParaRPr b="1" sz="1500">
              <a:latin typeface="Raleway"/>
              <a:ea typeface="Raleway"/>
              <a:cs typeface="Raleway"/>
              <a:sym typeface="Raleway"/>
            </a:endParaRPr>
          </a:p>
          <a:p>
            <a:pPr indent="-323850" lvl="0" marL="457200" rtl="0" algn="l">
              <a:spcBef>
                <a:spcPts val="1000"/>
              </a:spcBef>
              <a:spcAft>
                <a:spcPts val="0"/>
              </a:spcAft>
              <a:buSzPts val="1500"/>
              <a:buFont typeface="Raleway"/>
              <a:buChar char="●"/>
            </a:pPr>
            <a:r>
              <a:rPr lang="en" sz="1500">
                <a:latin typeface="Raleway"/>
                <a:ea typeface="Raleway"/>
                <a:cs typeface="Raleway"/>
                <a:sym typeface="Raleway"/>
              </a:rPr>
              <a:t>A</a:t>
            </a:r>
            <a:r>
              <a:rPr lang="en" sz="1500">
                <a:latin typeface="Raleway"/>
                <a:ea typeface="Raleway"/>
                <a:cs typeface="Raleway"/>
                <a:sym typeface="Raleway"/>
              </a:rPr>
              <a:t> disciplined project management process that encourages frequent inspection and </a:t>
            </a:r>
            <a:r>
              <a:rPr b="1" lang="en" sz="1500">
                <a:latin typeface="Raleway"/>
                <a:ea typeface="Raleway"/>
                <a:cs typeface="Raleway"/>
                <a:sym typeface="Raleway"/>
              </a:rPr>
              <a:t>adaptation</a:t>
            </a:r>
            <a:endParaRPr b="1" sz="1500">
              <a:latin typeface="Raleway"/>
              <a:ea typeface="Raleway"/>
              <a:cs typeface="Raleway"/>
              <a:sym typeface="Raleway"/>
            </a:endParaRPr>
          </a:p>
          <a:p>
            <a:pPr indent="-323850" lvl="0" marL="457200" rtl="0" algn="l">
              <a:spcBef>
                <a:spcPts val="1000"/>
              </a:spcBef>
              <a:spcAft>
                <a:spcPts val="0"/>
              </a:spcAft>
              <a:buSzPts val="1500"/>
              <a:buFont typeface="Raleway"/>
              <a:buChar char="●"/>
            </a:pPr>
            <a:r>
              <a:rPr lang="en" sz="1500">
                <a:latin typeface="Raleway"/>
                <a:ea typeface="Raleway"/>
                <a:cs typeface="Raleway"/>
                <a:sym typeface="Raleway"/>
              </a:rPr>
              <a:t>A leadership philosophy that encourages </a:t>
            </a:r>
            <a:r>
              <a:rPr b="1" lang="en" sz="1500">
                <a:latin typeface="Raleway"/>
                <a:ea typeface="Raleway"/>
                <a:cs typeface="Raleway"/>
                <a:sym typeface="Raleway"/>
              </a:rPr>
              <a:t>teamwork, self-organization and accountability</a:t>
            </a:r>
            <a:endParaRPr b="1" sz="1500">
              <a:latin typeface="Raleway"/>
              <a:ea typeface="Raleway"/>
              <a:cs typeface="Raleway"/>
              <a:sym typeface="Raleway"/>
            </a:endParaRPr>
          </a:p>
          <a:p>
            <a:pPr indent="-323850" lvl="0" marL="457200" rtl="0" algn="l">
              <a:spcBef>
                <a:spcPts val="1000"/>
              </a:spcBef>
              <a:spcAft>
                <a:spcPts val="0"/>
              </a:spcAft>
              <a:buSzPts val="1500"/>
              <a:buFont typeface="Raleway"/>
              <a:buChar char="●"/>
            </a:pPr>
            <a:r>
              <a:rPr lang="en" sz="1500">
                <a:latin typeface="Raleway"/>
                <a:ea typeface="Raleway"/>
                <a:cs typeface="Raleway"/>
                <a:sym typeface="Raleway"/>
              </a:rPr>
              <a:t>A set of engineering best practices intended to allow for </a:t>
            </a:r>
            <a:r>
              <a:rPr b="1" lang="en" sz="1500">
                <a:latin typeface="Raleway"/>
                <a:ea typeface="Raleway"/>
                <a:cs typeface="Raleway"/>
                <a:sym typeface="Raleway"/>
              </a:rPr>
              <a:t>rapid delivery </a:t>
            </a:r>
            <a:r>
              <a:rPr lang="en" sz="1500">
                <a:latin typeface="Raleway"/>
                <a:ea typeface="Raleway"/>
                <a:cs typeface="Raleway"/>
                <a:sym typeface="Raleway"/>
              </a:rPr>
              <a:t>of </a:t>
            </a:r>
            <a:r>
              <a:rPr b="1" lang="en" sz="1500">
                <a:latin typeface="Raleway"/>
                <a:ea typeface="Raleway"/>
                <a:cs typeface="Raleway"/>
                <a:sym typeface="Raleway"/>
              </a:rPr>
              <a:t>high-quality </a:t>
            </a:r>
            <a:r>
              <a:rPr lang="en" sz="1500">
                <a:latin typeface="Raleway"/>
                <a:ea typeface="Raleway"/>
                <a:cs typeface="Raleway"/>
                <a:sym typeface="Raleway"/>
              </a:rPr>
              <a:t>software</a:t>
            </a:r>
            <a:endParaRPr sz="1500">
              <a:latin typeface="Raleway"/>
              <a:ea typeface="Raleway"/>
              <a:cs typeface="Raleway"/>
              <a:sym typeface="Raleway"/>
            </a:endParaRPr>
          </a:p>
          <a:p>
            <a:pPr indent="-323850" lvl="0" marL="457200" rtl="0" algn="l">
              <a:spcBef>
                <a:spcPts val="1000"/>
              </a:spcBef>
              <a:spcAft>
                <a:spcPts val="1000"/>
              </a:spcAft>
              <a:buSzPts val="1500"/>
              <a:buFont typeface="Raleway"/>
              <a:buChar char="●"/>
            </a:pPr>
            <a:r>
              <a:rPr lang="en" sz="1500">
                <a:latin typeface="Raleway"/>
                <a:ea typeface="Raleway"/>
                <a:cs typeface="Raleway"/>
                <a:sym typeface="Raleway"/>
              </a:rPr>
              <a:t>A business approach that </a:t>
            </a:r>
            <a:r>
              <a:rPr b="1" lang="en" sz="1500">
                <a:latin typeface="Raleway"/>
                <a:ea typeface="Raleway"/>
                <a:cs typeface="Raleway"/>
                <a:sym typeface="Raleway"/>
              </a:rPr>
              <a:t>aligns development with customer needs</a:t>
            </a:r>
            <a:r>
              <a:rPr lang="en" sz="1500">
                <a:latin typeface="Raleway"/>
                <a:ea typeface="Raleway"/>
                <a:cs typeface="Raleway"/>
                <a:sym typeface="Raleway"/>
              </a:rPr>
              <a:t> and company goals</a:t>
            </a:r>
            <a:endParaRPr sz="1500">
              <a:latin typeface="Raleway"/>
              <a:ea typeface="Raleway"/>
              <a:cs typeface="Raleway"/>
              <a:sym typeface="Raleway"/>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pic>
        <p:nvPicPr>
          <p:cNvPr id="150" name="Google Shape;150;p26"/>
          <p:cNvPicPr preferRelativeResize="0"/>
          <p:nvPr/>
        </p:nvPicPr>
        <p:blipFill rotWithShape="1">
          <a:blip r:embed="rId3">
            <a:alphaModFix/>
          </a:blip>
          <a:srcRect b="0" l="0" r="0" t="9485"/>
          <a:stretch/>
        </p:blipFill>
        <p:spPr>
          <a:xfrm>
            <a:off x="0" y="726175"/>
            <a:ext cx="9144000" cy="4152625"/>
          </a:xfrm>
          <a:prstGeom prst="rect">
            <a:avLst/>
          </a:prstGeom>
          <a:noFill/>
          <a:ln>
            <a:noFill/>
          </a:ln>
        </p:spPr>
      </p:pic>
      <p:sp>
        <p:nvSpPr>
          <p:cNvPr id="151" name="Google Shape;151;p26"/>
          <p:cNvSpPr txBox="1"/>
          <p:nvPr>
            <p:ph type="title"/>
          </p:nvPr>
        </p:nvSpPr>
        <p:spPr>
          <a:xfrm>
            <a:off x="144900" y="-23700"/>
            <a:ext cx="7688700" cy="535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History of Agile</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7"/>
          <p:cNvSpPr txBox="1"/>
          <p:nvPr>
            <p:ph type="title"/>
          </p:nvPr>
        </p:nvSpPr>
        <p:spPr>
          <a:xfrm>
            <a:off x="144900" y="-23700"/>
            <a:ext cx="7688700" cy="535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Waterfall vs Agile</a:t>
            </a:r>
            <a:endParaRPr/>
          </a:p>
        </p:txBody>
      </p:sp>
      <p:pic>
        <p:nvPicPr>
          <p:cNvPr id="157" name="Google Shape;157;p27"/>
          <p:cNvPicPr preferRelativeResize="0"/>
          <p:nvPr/>
        </p:nvPicPr>
        <p:blipFill>
          <a:blip r:embed="rId3">
            <a:alphaModFix/>
          </a:blip>
          <a:stretch>
            <a:fillRect/>
          </a:stretch>
        </p:blipFill>
        <p:spPr>
          <a:xfrm>
            <a:off x="1496400" y="1199275"/>
            <a:ext cx="6151200" cy="30497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28"/>
          <p:cNvSpPr txBox="1"/>
          <p:nvPr>
            <p:ph type="title"/>
          </p:nvPr>
        </p:nvSpPr>
        <p:spPr>
          <a:xfrm>
            <a:off x="145450" y="0"/>
            <a:ext cx="3300900" cy="81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Waterfall</a:t>
            </a:r>
            <a:endParaRPr/>
          </a:p>
        </p:txBody>
      </p:sp>
      <p:pic>
        <p:nvPicPr>
          <p:cNvPr id="163" name="Google Shape;163;p28"/>
          <p:cNvPicPr preferRelativeResize="0"/>
          <p:nvPr/>
        </p:nvPicPr>
        <p:blipFill rotWithShape="1">
          <a:blip r:embed="rId3">
            <a:alphaModFix/>
          </a:blip>
          <a:srcRect b="19468" l="0" r="54383" t="13539"/>
          <a:stretch/>
        </p:blipFill>
        <p:spPr>
          <a:xfrm>
            <a:off x="2813000" y="0"/>
            <a:ext cx="6331000" cy="51435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29"/>
          <p:cNvSpPr txBox="1"/>
          <p:nvPr>
            <p:ph type="title"/>
          </p:nvPr>
        </p:nvSpPr>
        <p:spPr>
          <a:xfrm>
            <a:off x="145450" y="0"/>
            <a:ext cx="3300900" cy="81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Agile</a:t>
            </a:r>
            <a:endParaRPr/>
          </a:p>
        </p:txBody>
      </p:sp>
      <p:pic>
        <p:nvPicPr>
          <p:cNvPr id="169" name="Google Shape;169;p29"/>
          <p:cNvPicPr preferRelativeResize="0"/>
          <p:nvPr/>
        </p:nvPicPr>
        <p:blipFill rotWithShape="1">
          <a:blip r:embed="rId3">
            <a:alphaModFix/>
          </a:blip>
          <a:srcRect b="19261" l="0" r="54105" t="13929"/>
          <a:stretch/>
        </p:blipFill>
        <p:spPr>
          <a:xfrm>
            <a:off x="2817386" y="0"/>
            <a:ext cx="6326612" cy="51435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30"/>
          <p:cNvSpPr txBox="1"/>
          <p:nvPr>
            <p:ph type="title"/>
          </p:nvPr>
        </p:nvSpPr>
        <p:spPr>
          <a:xfrm>
            <a:off x="144900" y="-23700"/>
            <a:ext cx="7688700" cy="535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MVP</a:t>
            </a:r>
            <a:endParaRPr/>
          </a:p>
        </p:txBody>
      </p:sp>
      <p:pic>
        <p:nvPicPr>
          <p:cNvPr descr="Image result for lean start-up and MVP" id="175" name="Google Shape;175;p30"/>
          <p:cNvPicPr preferRelativeResize="0"/>
          <p:nvPr/>
        </p:nvPicPr>
        <p:blipFill rotWithShape="1">
          <a:blip r:embed="rId3">
            <a:alphaModFix/>
          </a:blip>
          <a:srcRect b="0" l="0" r="0" t="0"/>
          <a:stretch/>
        </p:blipFill>
        <p:spPr>
          <a:xfrm>
            <a:off x="3483111" y="946857"/>
            <a:ext cx="5391149" cy="3594102"/>
          </a:xfrm>
          <a:prstGeom prst="rect">
            <a:avLst/>
          </a:prstGeom>
          <a:noFill/>
          <a:ln>
            <a:noFill/>
          </a:ln>
        </p:spPr>
      </p:pic>
      <p:sp>
        <p:nvSpPr>
          <p:cNvPr id="176" name="Google Shape;176;p30"/>
          <p:cNvSpPr txBox="1"/>
          <p:nvPr/>
        </p:nvSpPr>
        <p:spPr>
          <a:xfrm>
            <a:off x="308600" y="939150"/>
            <a:ext cx="2958000" cy="3754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dk2"/>
                </a:solidFill>
              </a:rPr>
              <a:t>“MVP is the fastest way to get through the Build –Measure – Learn feedback loop with the minimum amount of effort.” </a:t>
            </a:r>
            <a:endParaRPr sz="1200">
              <a:solidFill>
                <a:schemeClr val="dk2"/>
              </a:solidFill>
            </a:endParaRPr>
          </a:p>
          <a:p>
            <a:pPr indent="0" lvl="0" marL="0" rtl="0" algn="ctr">
              <a:spcBef>
                <a:spcPts val="750"/>
              </a:spcBef>
              <a:spcAft>
                <a:spcPts val="0"/>
              </a:spcAft>
              <a:buNone/>
            </a:pPr>
            <a:r>
              <a:rPr i="1" lang="en" sz="1200">
                <a:solidFill>
                  <a:schemeClr val="dk2"/>
                </a:solidFill>
              </a:rPr>
              <a:t>Eric Ries, The Lean Start-up</a:t>
            </a:r>
            <a:endParaRPr i="1" sz="1200">
              <a:solidFill>
                <a:schemeClr val="dk2"/>
              </a:solidFill>
            </a:endParaRPr>
          </a:p>
          <a:p>
            <a:pPr indent="0" lvl="0" marL="0" rtl="0" algn="l">
              <a:spcBef>
                <a:spcPts val="750"/>
              </a:spcBef>
              <a:spcAft>
                <a:spcPts val="0"/>
              </a:spcAft>
              <a:buNone/>
            </a:pPr>
            <a:r>
              <a:t/>
            </a:r>
            <a:endParaRPr sz="1200">
              <a:solidFill>
                <a:schemeClr val="dk2"/>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pic>
        <p:nvPicPr>
          <p:cNvPr descr="https://forum.strats.co/uploads/default/4165/1113a7a6ec3fdf35.png" id="181" name="Google Shape;181;p31"/>
          <p:cNvPicPr preferRelativeResize="0"/>
          <p:nvPr/>
        </p:nvPicPr>
        <p:blipFill rotWithShape="1">
          <a:blip r:embed="rId3">
            <a:alphaModFix/>
          </a:blip>
          <a:srcRect b="0" l="0" r="0" t="0"/>
          <a:stretch/>
        </p:blipFill>
        <p:spPr>
          <a:xfrm>
            <a:off x="1666500" y="676300"/>
            <a:ext cx="6268200" cy="4259100"/>
          </a:xfrm>
          <a:prstGeom prst="roundRect">
            <a:avLst>
              <a:gd fmla="val 16667" name="adj"/>
            </a:avLst>
          </a:prstGeom>
          <a:noFill/>
          <a:ln>
            <a:noFill/>
          </a:ln>
          <a:effectLst>
            <a:outerShdw blurRad="76200" rotWithShape="0" algn="tl" dir="7800000" dist="38100">
              <a:srgbClr val="000000">
                <a:alpha val="40000"/>
              </a:srgbClr>
            </a:outerShdw>
          </a:effectLst>
        </p:spPr>
      </p:pic>
      <p:sp>
        <p:nvSpPr>
          <p:cNvPr id="182" name="Google Shape;182;p31"/>
          <p:cNvSpPr txBox="1"/>
          <p:nvPr>
            <p:ph type="title"/>
          </p:nvPr>
        </p:nvSpPr>
        <p:spPr>
          <a:xfrm>
            <a:off x="144900" y="-23700"/>
            <a:ext cx="7688700" cy="535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MVP</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32"/>
          <p:cNvSpPr txBox="1"/>
          <p:nvPr>
            <p:ph type="title"/>
          </p:nvPr>
        </p:nvSpPr>
        <p:spPr>
          <a:xfrm>
            <a:off x="144900" y="-23700"/>
            <a:ext cx="7688700" cy="535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Agile - Key Participants</a:t>
            </a:r>
            <a:endParaRPr/>
          </a:p>
        </p:txBody>
      </p:sp>
      <p:sp>
        <p:nvSpPr>
          <p:cNvPr id="188" name="Google Shape;188;p32"/>
          <p:cNvSpPr/>
          <p:nvPr/>
        </p:nvSpPr>
        <p:spPr>
          <a:xfrm>
            <a:off x="2592931" y="859637"/>
            <a:ext cx="3948000" cy="3948000"/>
          </a:xfrm>
          <a:prstGeom prst="ellipse">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9" name="Google Shape;189;p32"/>
          <p:cNvGrpSpPr/>
          <p:nvPr/>
        </p:nvGrpSpPr>
        <p:grpSpPr>
          <a:xfrm>
            <a:off x="3488936" y="684928"/>
            <a:ext cx="2166000" cy="2166000"/>
            <a:chOff x="3619861" y="407378"/>
            <a:chExt cx="2166000" cy="2166000"/>
          </a:xfrm>
        </p:grpSpPr>
        <p:sp>
          <p:nvSpPr>
            <p:cNvPr id="190" name="Google Shape;190;p32"/>
            <p:cNvSpPr/>
            <p:nvPr/>
          </p:nvSpPr>
          <p:spPr>
            <a:xfrm>
              <a:off x="3619861" y="407378"/>
              <a:ext cx="2166000" cy="21660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32"/>
            <p:cNvSpPr txBox="1"/>
            <p:nvPr/>
          </p:nvSpPr>
          <p:spPr>
            <a:xfrm>
              <a:off x="4024522" y="631537"/>
              <a:ext cx="1328400" cy="661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Roboto"/>
                  <a:ea typeface="Roboto"/>
                  <a:cs typeface="Roboto"/>
                  <a:sym typeface="Roboto"/>
                </a:rPr>
                <a:t>Vendors</a:t>
              </a:r>
              <a:endParaRPr sz="1000">
                <a:latin typeface="Roboto"/>
                <a:ea typeface="Roboto"/>
                <a:cs typeface="Roboto"/>
                <a:sym typeface="Roboto"/>
              </a:endParaRPr>
            </a:p>
          </p:txBody>
        </p:sp>
      </p:grpSp>
      <p:grpSp>
        <p:nvGrpSpPr>
          <p:cNvPr id="192" name="Google Shape;192;p32"/>
          <p:cNvGrpSpPr/>
          <p:nvPr/>
        </p:nvGrpSpPr>
        <p:grpSpPr>
          <a:xfrm>
            <a:off x="4517186" y="1420593"/>
            <a:ext cx="2166000" cy="2166000"/>
            <a:chOff x="4648111" y="1143043"/>
            <a:chExt cx="2166000" cy="2166000"/>
          </a:xfrm>
        </p:grpSpPr>
        <p:sp>
          <p:nvSpPr>
            <p:cNvPr id="193" name="Google Shape;193;p32"/>
            <p:cNvSpPr/>
            <p:nvPr/>
          </p:nvSpPr>
          <p:spPr>
            <a:xfrm>
              <a:off x="4648111" y="1143043"/>
              <a:ext cx="2166000" cy="21660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32"/>
            <p:cNvSpPr txBox="1"/>
            <p:nvPr/>
          </p:nvSpPr>
          <p:spPr>
            <a:xfrm>
              <a:off x="5203356" y="1669515"/>
              <a:ext cx="1328400" cy="661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Roboto"/>
                  <a:ea typeface="Roboto"/>
                  <a:cs typeface="Roboto"/>
                  <a:sym typeface="Roboto"/>
                </a:rPr>
                <a:t>Stakeholders</a:t>
              </a:r>
              <a:endParaRPr sz="1000">
                <a:latin typeface="Roboto"/>
                <a:ea typeface="Roboto"/>
                <a:cs typeface="Roboto"/>
                <a:sym typeface="Roboto"/>
              </a:endParaRPr>
            </a:p>
          </p:txBody>
        </p:sp>
      </p:grpSp>
      <p:grpSp>
        <p:nvGrpSpPr>
          <p:cNvPr id="195" name="Google Shape;195;p32"/>
          <p:cNvGrpSpPr/>
          <p:nvPr/>
        </p:nvGrpSpPr>
        <p:grpSpPr>
          <a:xfrm>
            <a:off x="4107887" y="2635239"/>
            <a:ext cx="2166000" cy="2166000"/>
            <a:chOff x="4238812" y="2357689"/>
            <a:chExt cx="2166000" cy="2166000"/>
          </a:xfrm>
        </p:grpSpPr>
        <p:sp>
          <p:nvSpPr>
            <p:cNvPr id="196" name="Google Shape;196;p32"/>
            <p:cNvSpPr/>
            <p:nvPr/>
          </p:nvSpPr>
          <p:spPr>
            <a:xfrm>
              <a:off x="4238812" y="2357689"/>
              <a:ext cx="2166000" cy="2166000"/>
            </a:xfrm>
            <a:prstGeom prst="ellipse">
              <a:avLst/>
            </a:prstGeom>
            <a:solidFill>
              <a:srgbClr val="24D6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32"/>
            <p:cNvSpPr txBox="1"/>
            <p:nvPr/>
          </p:nvSpPr>
          <p:spPr>
            <a:xfrm>
              <a:off x="4971691" y="3261387"/>
              <a:ext cx="1328400" cy="661500"/>
            </a:xfrm>
            <a:prstGeom prst="rect">
              <a:avLst/>
            </a:prstGeom>
            <a:solidFill>
              <a:srgbClr val="24D6B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Roboto"/>
                  <a:ea typeface="Roboto"/>
                  <a:cs typeface="Roboto"/>
                  <a:sym typeface="Roboto"/>
                </a:rPr>
                <a:t>Product Owner</a:t>
              </a:r>
              <a:endParaRPr sz="1000">
                <a:latin typeface="Roboto"/>
                <a:ea typeface="Roboto"/>
                <a:cs typeface="Roboto"/>
                <a:sym typeface="Roboto"/>
              </a:endParaRPr>
            </a:p>
          </p:txBody>
        </p:sp>
      </p:grpSp>
      <p:grpSp>
        <p:nvGrpSpPr>
          <p:cNvPr id="198" name="Google Shape;198;p32"/>
          <p:cNvGrpSpPr/>
          <p:nvPr/>
        </p:nvGrpSpPr>
        <p:grpSpPr>
          <a:xfrm>
            <a:off x="2852276" y="2635340"/>
            <a:ext cx="2166000" cy="2166000"/>
            <a:chOff x="2983201" y="2357790"/>
            <a:chExt cx="2166000" cy="2166000"/>
          </a:xfrm>
        </p:grpSpPr>
        <p:sp>
          <p:nvSpPr>
            <p:cNvPr id="199" name="Google Shape;199;p32"/>
            <p:cNvSpPr/>
            <p:nvPr/>
          </p:nvSpPr>
          <p:spPr>
            <a:xfrm>
              <a:off x="2983201" y="2357790"/>
              <a:ext cx="2166000" cy="2166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32"/>
            <p:cNvSpPr txBox="1"/>
            <p:nvPr/>
          </p:nvSpPr>
          <p:spPr>
            <a:xfrm>
              <a:off x="3364206" y="3321362"/>
              <a:ext cx="1328400" cy="6615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Roboto"/>
                  <a:ea typeface="Roboto"/>
                  <a:cs typeface="Roboto"/>
                  <a:sym typeface="Roboto"/>
                </a:rPr>
                <a:t>Scrum Master</a:t>
              </a:r>
              <a:r>
                <a:rPr lang="en" sz="1000">
                  <a:latin typeface="Roboto"/>
                  <a:ea typeface="Roboto"/>
                  <a:cs typeface="Roboto"/>
                  <a:sym typeface="Roboto"/>
                </a:rPr>
                <a:t> </a:t>
              </a:r>
              <a:endParaRPr sz="1000">
                <a:latin typeface="Roboto"/>
                <a:ea typeface="Roboto"/>
                <a:cs typeface="Roboto"/>
                <a:sym typeface="Roboto"/>
              </a:endParaRPr>
            </a:p>
          </p:txBody>
        </p:sp>
      </p:grpSp>
      <p:grpSp>
        <p:nvGrpSpPr>
          <p:cNvPr id="201" name="Google Shape;201;p32"/>
          <p:cNvGrpSpPr/>
          <p:nvPr/>
        </p:nvGrpSpPr>
        <p:grpSpPr>
          <a:xfrm>
            <a:off x="2460803" y="1420562"/>
            <a:ext cx="2166000" cy="2166000"/>
            <a:chOff x="2591728" y="1143012"/>
            <a:chExt cx="2166000" cy="2166000"/>
          </a:xfrm>
        </p:grpSpPr>
        <p:sp>
          <p:nvSpPr>
            <p:cNvPr id="202" name="Google Shape;202;p32"/>
            <p:cNvSpPr/>
            <p:nvPr/>
          </p:nvSpPr>
          <p:spPr>
            <a:xfrm>
              <a:off x="2591728" y="1143012"/>
              <a:ext cx="2166000" cy="2166000"/>
            </a:xfrm>
            <a:prstGeom prst="ellipse">
              <a:avLst/>
            </a:prstGeom>
            <a:solidFill>
              <a:srgbClr val="1687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32"/>
            <p:cNvSpPr txBox="1"/>
            <p:nvPr/>
          </p:nvSpPr>
          <p:spPr>
            <a:xfrm>
              <a:off x="2830556" y="1818662"/>
              <a:ext cx="1328400" cy="661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Development Team</a:t>
              </a:r>
              <a:endParaRPr sz="1000">
                <a:solidFill>
                  <a:srgbClr val="FFFFFF"/>
                </a:solidFill>
                <a:latin typeface="Roboto"/>
                <a:ea typeface="Roboto"/>
                <a:cs typeface="Roboto"/>
                <a:sym typeface="Roboto"/>
              </a:endParaRPr>
            </a:p>
          </p:txBody>
        </p:sp>
      </p:grpSp>
      <p:sp>
        <p:nvSpPr>
          <p:cNvPr id="204" name="Google Shape;204;p32"/>
          <p:cNvSpPr/>
          <p:nvPr/>
        </p:nvSpPr>
        <p:spPr>
          <a:xfrm>
            <a:off x="3954017" y="2220721"/>
            <a:ext cx="1225800" cy="1225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rPr>
              <a:t>Product Delivery</a:t>
            </a:r>
            <a:endParaRPr>
              <a:solidFill>
                <a:srgbClr val="FFFFFF"/>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33"/>
          <p:cNvSpPr txBox="1"/>
          <p:nvPr>
            <p:ph type="title"/>
          </p:nvPr>
        </p:nvSpPr>
        <p:spPr>
          <a:xfrm>
            <a:off x="729450" y="733950"/>
            <a:ext cx="7688400" cy="124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4800"/>
          </a:p>
          <a:p>
            <a:pPr indent="0" lvl="0" marL="0" rtl="0" algn="l">
              <a:spcBef>
                <a:spcPts val="0"/>
              </a:spcBef>
              <a:spcAft>
                <a:spcPts val="0"/>
              </a:spcAft>
              <a:buNone/>
            </a:pPr>
            <a:r>
              <a:t/>
            </a:r>
            <a:endParaRPr sz="4800"/>
          </a:p>
          <a:p>
            <a:pPr indent="0" lvl="0" marL="0" rtl="0" algn="l">
              <a:spcBef>
                <a:spcPts val="0"/>
              </a:spcBef>
              <a:spcAft>
                <a:spcPts val="0"/>
              </a:spcAft>
              <a:buNone/>
            </a:pPr>
            <a:r>
              <a:t/>
            </a:r>
            <a:endParaRPr sz="4800"/>
          </a:p>
          <a:p>
            <a:pPr indent="0" lvl="0" marL="0" rtl="0" algn="l">
              <a:spcBef>
                <a:spcPts val="0"/>
              </a:spcBef>
              <a:spcAft>
                <a:spcPts val="0"/>
              </a:spcAft>
              <a:buNone/>
            </a:pPr>
            <a:r>
              <a:rPr lang="en" sz="4800"/>
              <a:t>Game: Agile Fact or Myth</a:t>
            </a:r>
            <a:endParaRPr sz="48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213" name="Shape 213"/>
        <p:cNvGrpSpPr/>
        <p:nvPr/>
      </p:nvGrpSpPr>
      <p:grpSpPr>
        <a:xfrm>
          <a:off x="0" y="0"/>
          <a:ext cx="0" cy="0"/>
          <a:chOff x="0" y="0"/>
          <a:chExt cx="0" cy="0"/>
        </a:xfrm>
      </p:grpSpPr>
      <p:sp>
        <p:nvSpPr>
          <p:cNvPr id="214" name="Google Shape;214;p34"/>
          <p:cNvSpPr txBox="1"/>
          <p:nvPr>
            <p:ph idx="1" type="body"/>
          </p:nvPr>
        </p:nvSpPr>
        <p:spPr>
          <a:xfrm>
            <a:off x="729450" y="731300"/>
            <a:ext cx="7688700" cy="3608700"/>
          </a:xfrm>
          <a:prstGeom prst="rect">
            <a:avLst/>
          </a:prstGeom>
        </p:spPr>
        <p:txBody>
          <a:bodyPr anchorCtr="0" anchor="ctr" bIns="91425" lIns="91425" spcFirstLastPara="1" rIns="91425" wrap="square" tIns="91425">
            <a:noAutofit/>
          </a:bodyPr>
          <a:lstStyle/>
          <a:p>
            <a:pPr indent="0" lvl="0" marL="0" rtl="0" algn="ctr">
              <a:spcBef>
                <a:spcPts val="0"/>
              </a:spcBef>
              <a:spcAft>
                <a:spcPts val="1600"/>
              </a:spcAft>
              <a:buNone/>
            </a:pPr>
            <a:r>
              <a:rPr lang="en" sz="3700">
                <a:solidFill>
                  <a:srgbClr val="0A0A3E"/>
                </a:solidFill>
                <a:latin typeface="Raleway"/>
                <a:ea typeface="Raleway"/>
                <a:cs typeface="Raleway"/>
                <a:sym typeface="Raleway"/>
              </a:rPr>
              <a:t>Agile is an adhoc methodology for delivery software</a:t>
            </a:r>
            <a:endParaRPr sz="3700">
              <a:solidFill>
                <a:srgbClr val="0A0A3E"/>
              </a:solidFill>
              <a:latin typeface="Raleway"/>
              <a:ea typeface="Raleway"/>
              <a:cs typeface="Raleway"/>
              <a:sym typeface="Raleway"/>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7"/>
          <p:cNvSpPr txBox="1"/>
          <p:nvPr>
            <p:ph type="title"/>
          </p:nvPr>
        </p:nvSpPr>
        <p:spPr>
          <a:xfrm>
            <a:off x="729450" y="4080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Objectives</a:t>
            </a:r>
            <a:endParaRPr/>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317500" lvl="0" marL="457200" rtl="0" algn="l">
              <a:spcBef>
                <a:spcPts val="0"/>
              </a:spcBef>
              <a:spcAft>
                <a:spcPts val="0"/>
              </a:spcAft>
              <a:buSzPts val="1400"/>
              <a:buChar char="●"/>
            </a:pPr>
            <a:r>
              <a:rPr b="0" lang="en" sz="1400"/>
              <a:t>Provide an overview of Agile delivery and Scrum</a:t>
            </a:r>
            <a:endParaRPr b="0" sz="1400"/>
          </a:p>
          <a:p>
            <a:pPr indent="0" lvl="0" marL="0" rtl="0" algn="l">
              <a:spcBef>
                <a:spcPts val="0"/>
              </a:spcBef>
              <a:spcAft>
                <a:spcPts val="0"/>
              </a:spcAft>
              <a:buNone/>
            </a:pPr>
            <a:r>
              <a:t/>
            </a:r>
            <a:endParaRPr b="0" sz="1400"/>
          </a:p>
          <a:p>
            <a:pPr indent="-317500" lvl="0" marL="457200" rtl="0" algn="l">
              <a:spcBef>
                <a:spcPts val="0"/>
              </a:spcBef>
              <a:spcAft>
                <a:spcPts val="0"/>
              </a:spcAft>
              <a:buSzPts val="1400"/>
              <a:buChar char="●"/>
            </a:pPr>
            <a:r>
              <a:rPr b="0" lang="en" sz="1400"/>
              <a:t>Introduce you to Scrum roles, responsibilities and processes for software delivery</a:t>
            </a:r>
            <a:endParaRPr b="0" sz="1400"/>
          </a:p>
          <a:p>
            <a:pPr indent="0" lvl="0" marL="0" rtl="0" algn="l">
              <a:spcBef>
                <a:spcPts val="0"/>
              </a:spcBef>
              <a:spcAft>
                <a:spcPts val="0"/>
              </a:spcAft>
              <a:buNone/>
            </a:pPr>
            <a:r>
              <a:t/>
            </a:r>
            <a:endParaRPr b="0" sz="1400"/>
          </a:p>
          <a:p>
            <a:pPr indent="-317500" lvl="0" marL="457200" rtl="0" algn="l">
              <a:spcBef>
                <a:spcPts val="0"/>
              </a:spcBef>
              <a:spcAft>
                <a:spcPts val="0"/>
              </a:spcAft>
              <a:buSzPts val="1400"/>
              <a:buChar char="●"/>
            </a:pPr>
            <a:r>
              <a:rPr b="0" lang="en" sz="1400"/>
              <a:t>Interactive session to give you the theory and techniques to take back to your team</a:t>
            </a:r>
            <a:endParaRPr b="0" sz="1400"/>
          </a:p>
          <a:p>
            <a:pPr indent="0" lvl="0" marL="0" rtl="0" algn="l">
              <a:spcBef>
                <a:spcPts val="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218" name="Shape 218"/>
        <p:cNvGrpSpPr/>
        <p:nvPr/>
      </p:nvGrpSpPr>
      <p:grpSpPr>
        <a:xfrm>
          <a:off x="0" y="0"/>
          <a:ext cx="0" cy="0"/>
          <a:chOff x="0" y="0"/>
          <a:chExt cx="0" cy="0"/>
        </a:xfrm>
      </p:grpSpPr>
      <p:sp>
        <p:nvSpPr>
          <p:cNvPr id="219" name="Google Shape;219;p35"/>
          <p:cNvSpPr txBox="1"/>
          <p:nvPr>
            <p:ph idx="1" type="body"/>
          </p:nvPr>
        </p:nvSpPr>
        <p:spPr>
          <a:xfrm>
            <a:off x="729450" y="731300"/>
            <a:ext cx="7688700" cy="3608700"/>
          </a:xfrm>
          <a:prstGeom prst="rect">
            <a:avLst/>
          </a:prstGeom>
        </p:spPr>
        <p:txBody>
          <a:bodyPr anchorCtr="0" anchor="ctr" bIns="91425" lIns="91425" spcFirstLastPara="1" rIns="91425" wrap="square" tIns="91425">
            <a:noAutofit/>
          </a:bodyPr>
          <a:lstStyle/>
          <a:p>
            <a:pPr indent="0" lvl="0" marL="0" rtl="0" algn="ctr">
              <a:spcBef>
                <a:spcPts val="0"/>
              </a:spcBef>
              <a:spcAft>
                <a:spcPts val="1600"/>
              </a:spcAft>
              <a:buNone/>
            </a:pPr>
            <a:r>
              <a:rPr lang="en" sz="3700">
                <a:solidFill>
                  <a:srgbClr val="0A0A3E"/>
                </a:solidFill>
                <a:latin typeface="Raleway"/>
                <a:ea typeface="Raleway"/>
                <a:cs typeface="Raleway"/>
                <a:sym typeface="Raleway"/>
              </a:rPr>
              <a:t>Agile is more iterative than Waterfall delivery</a:t>
            </a:r>
            <a:endParaRPr sz="3700">
              <a:solidFill>
                <a:srgbClr val="0A0A3E"/>
              </a:solidFill>
              <a:latin typeface="Raleway"/>
              <a:ea typeface="Raleway"/>
              <a:cs typeface="Raleway"/>
              <a:sym typeface="Raleway"/>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223" name="Shape 223"/>
        <p:cNvGrpSpPr/>
        <p:nvPr/>
      </p:nvGrpSpPr>
      <p:grpSpPr>
        <a:xfrm>
          <a:off x="0" y="0"/>
          <a:ext cx="0" cy="0"/>
          <a:chOff x="0" y="0"/>
          <a:chExt cx="0" cy="0"/>
        </a:xfrm>
      </p:grpSpPr>
      <p:sp>
        <p:nvSpPr>
          <p:cNvPr id="224" name="Google Shape;224;p36"/>
          <p:cNvSpPr txBox="1"/>
          <p:nvPr>
            <p:ph idx="1" type="body"/>
          </p:nvPr>
        </p:nvSpPr>
        <p:spPr>
          <a:xfrm>
            <a:off x="729450" y="731300"/>
            <a:ext cx="7688700" cy="3608700"/>
          </a:xfrm>
          <a:prstGeom prst="rect">
            <a:avLst/>
          </a:prstGeom>
        </p:spPr>
        <p:txBody>
          <a:bodyPr anchorCtr="0" anchor="ctr" bIns="91425" lIns="91425" spcFirstLastPara="1" rIns="91425" wrap="square" tIns="91425">
            <a:noAutofit/>
          </a:bodyPr>
          <a:lstStyle/>
          <a:p>
            <a:pPr indent="0" lvl="0" marL="0" marR="0" rtl="0" algn="ctr">
              <a:lnSpc>
                <a:spcPct val="115000"/>
              </a:lnSpc>
              <a:spcBef>
                <a:spcPts val="0"/>
              </a:spcBef>
              <a:spcAft>
                <a:spcPts val="1600"/>
              </a:spcAft>
              <a:buNone/>
            </a:pPr>
            <a:r>
              <a:rPr lang="en" sz="3700">
                <a:solidFill>
                  <a:srgbClr val="0A0A3E"/>
                </a:solidFill>
                <a:latin typeface="Raleway"/>
                <a:ea typeface="Raleway"/>
                <a:cs typeface="Raleway"/>
                <a:sym typeface="Raleway"/>
              </a:rPr>
              <a:t>Agile works for projects with a fixed deadline</a:t>
            </a:r>
            <a:endParaRPr sz="3700">
              <a:solidFill>
                <a:srgbClr val="0A0A3E"/>
              </a:solidFill>
              <a:latin typeface="Raleway"/>
              <a:ea typeface="Raleway"/>
              <a:cs typeface="Raleway"/>
              <a:sym typeface="Raleway"/>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228" name="Shape 228"/>
        <p:cNvGrpSpPr/>
        <p:nvPr/>
      </p:nvGrpSpPr>
      <p:grpSpPr>
        <a:xfrm>
          <a:off x="0" y="0"/>
          <a:ext cx="0" cy="0"/>
          <a:chOff x="0" y="0"/>
          <a:chExt cx="0" cy="0"/>
        </a:xfrm>
      </p:grpSpPr>
      <p:sp>
        <p:nvSpPr>
          <p:cNvPr id="229" name="Google Shape;229;p37"/>
          <p:cNvSpPr txBox="1"/>
          <p:nvPr>
            <p:ph idx="1" type="body"/>
          </p:nvPr>
        </p:nvSpPr>
        <p:spPr>
          <a:xfrm>
            <a:off x="729450" y="731300"/>
            <a:ext cx="7688700" cy="3608700"/>
          </a:xfrm>
          <a:prstGeom prst="rect">
            <a:avLst/>
          </a:prstGeom>
        </p:spPr>
        <p:txBody>
          <a:bodyPr anchorCtr="0" anchor="ctr" bIns="91425" lIns="91425" spcFirstLastPara="1" rIns="91425" wrap="square" tIns="91425">
            <a:noAutofit/>
          </a:bodyPr>
          <a:lstStyle/>
          <a:p>
            <a:pPr indent="0" lvl="0" marL="0" marR="0" rtl="0" algn="ctr">
              <a:lnSpc>
                <a:spcPct val="115000"/>
              </a:lnSpc>
              <a:spcBef>
                <a:spcPts val="0"/>
              </a:spcBef>
              <a:spcAft>
                <a:spcPts val="1600"/>
              </a:spcAft>
              <a:buNone/>
            </a:pPr>
            <a:r>
              <a:rPr lang="en" sz="3700">
                <a:solidFill>
                  <a:srgbClr val="0A0A3E"/>
                </a:solidFill>
                <a:latin typeface="Raleway"/>
                <a:ea typeface="Raleway"/>
                <a:cs typeface="Raleway"/>
                <a:sym typeface="Raleway"/>
              </a:rPr>
              <a:t>User stories should always be the same size</a:t>
            </a:r>
            <a:endParaRPr sz="3700">
              <a:solidFill>
                <a:srgbClr val="0A0A3E"/>
              </a:solidFill>
              <a:latin typeface="Raleway"/>
              <a:ea typeface="Raleway"/>
              <a:cs typeface="Raleway"/>
              <a:sym typeface="Raleway"/>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233" name="Shape 233"/>
        <p:cNvGrpSpPr/>
        <p:nvPr/>
      </p:nvGrpSpPr>
      <p:grpSpPr>
        <a:xfrm>
          <a:off x="0" y="0"/>
          <a:ext cx="0" cy="0"/>
          <a:chOff x="0" y="0"/>
          <a:chExt cx="0" cy="0"/>
        </a:xfrm>
      </p:grpSpPr>
      <p:sp>
        <p:nvSpPr>
          <p:cNvPr id="234" name="Google Shape;234;p38"/>
          <p:cNvSpPr txBox="1"/>
          <p:nvPr>
            <p:ph idx="1" type="body"/>
          </p:nvPr>
        </p:nvSpPr>
        <p:spPr>
          <a:xfrm>
            <a:off x="729450" y="731300"/>
            <a:ext cx="7688700" cy="3608700"/>
          </a:xfrm>
          <a:prstGeom prst="rect">
            <a:avLst/>
          </a:prstGeom>
        </p:spPr>
        <p:txBody>
          <a:bodyPr anchorCtr="0" anchor="ctr" bIns="91425" lIns="91425" spcFirstLastPara="1" rIns="91425" wrap="square" tIns="91425">
            <a:noAutofit/>
          </a:bodyPr>
          <a:lstStyle/>
          <a:p>
            <a:pPr indent="0" lvl="0" marL="0" marR="0" rtl="0" algn="ctr">
              <a:lnSpc>
                <a:spcPct val="115000"/>
              </a:lnSpc>
              <a:spcBef>
                <a:spcPts val="0"/>
              </a:spcBef>
              <a:spcAft>
                <a:spcPts val="1600"/>
              </a:spcAft>
              <a:buNone/>
            </a:pPr>
            <a:r>
              <a:rPr lang="en" sz="3700">
                <a:solidFill>
                  <a:srgbClr val="0A0A3E"/>
                </a:solidFill>
                <a:latin typeface="Raleway"/>
                <a:ea typeface="Raleway"/>
                <a:cs typeface="Raleway"/>
                <a:sym typeface="Raleway"/>
              </a:rPr>
              <a:t>Agile is anti-architecture and anti-security</a:t>
            </a:r>
            <a:endParaRPr sz="3700">
              <a:solidFill>
                <a:srgbClr val="0A0A3E"/>
              </a:solidFill>
              <a:latin typeface="Raleway"/>
              <a:ea typeface="Raleway"/>
              <a:cs typeface="Raleway"/>
              <a:sym typeface="Raleway"/>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238" name="Shape 238"/>
        <p:cNvGrpSpPr/>
        <p:nvPr/>
      </p:nvGrpSpPr>
      <p:grpSpPr>
        <a:xfrm>
          <a:off x="0" y="0"/>
          <a:ext cx="0" cy="0"/>
          <a:chOff x="0" y="0"/>
          <a:chExt cx="0" cy="0"/>
        </a:xfrm>
      </p:grpSpPr>
      <p:sp>
        <p:nvSpPr>
          <p:cNvPr id="239" name="Google Shape;239;p39"/>
          <p:cNvSpPr txBox="1"/>
          <p:nvPr>
            <p:ph idx="1" type="body"/>
          </p:nvPr>
        </p:nvSpPr>
        <p:spPr>
          <a:xfrm>
            <a:off x="729450" y="731300"/>
            <a:ext cx="7688700" cy="3608700"/>
          </a:xfrm>
          <a:prstGeom prst="rect">
            <a:avLst/>
          </a:prstGeom>
        </p:spPr>
        <p:txBody>
          <a:bodyPr anchorCtr="0" anchor="ctr" bIns="91425" lIns="91425" spcFirstLastPara="1" rIns="91425" wrap="square" tIns="91425">
            <a:noAutofit/>
          </a:bodyPr>
          <a:lstStyle/>
          <a:p>
            <a:pPr indent="0" lvl="0" marL="0" marR="0" rtl="0" algn="ctr">
              <a:lnSpc>
                <a:spcPct val="115000"/>
              </a:lnSpc>
              <a:spcBef>
                <a:spcPts val="0"/>
              </a:spcBef>
              <a:spcAft>
                <a:spcPts val="1600"/>
              </a:spcAft>
              <a:buNone/>
            </a:pPr>
            <a:r>
              <a:rPr lang="en" sz="3700">
                <a:solidFill>
                  <a:srgbClr val="0A0A3E"/>
                </a:solidFill>
                <a:latin typeface="Raleway"/>
                <a:ea typeface="Raleway"/>
                <a:cs typeface="Raleway"/>
                <a:sym typeface="Raleway"/>
              </a:rPr>
              <a:t>Agile is scalable</a:t>
            </a:r>
            <a:endParaRPr sz="3700">
              <a:solidFill>
                <a:srgbClr val="0A0A3E"/>
              </a:solidFill>
              <a:latin typeface="Raleway"/>
              <a:ea typeface="Raleway"/>
              <a:cs typeface="Raleway"/>
              <a:sym typeface="Raleway"/>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243" name="Shape 243"/>
        <p:cNvGrpSpPr/>
        <p:nvPr/>
      </p:nvGrpSpPr>
      <p:grpSpPr>
        <a:xfrm>
          <a:off x="0" y="0"/>
          <a:ext cx="0" cy="0"/>
          <a:chOff x="0" y="0"/>
          <a:chExt cx="0" cy="0"/>
        </a:xfrm>
      </p:grpSpPr>
      <p:sp>
        <p:nvSpPr>
          <p:cNvPr id="244" name="Google Shape;244;p40"/>
          <p:cNvSpPr txBox="1"/>
          <p:nvPr>
            <p:ph idx="1" type="body"/>
          </p:nvPr>
        </p:nvSpPr>
        <p:spPr>
          <a:xfrm>
            <a:off x="729450" y="731300"/>
            <a:ext cx="7688700" cy="3608700"/>
          </a:xfrm>
          <a:prstGeom prst="rect">
            <a:avLst/>
          </a:prstGeom>
        </p:spPr>
        <p:txBody>
          <a:bodyPr anchorCtr="0" anchor="ctr" bIns="91425" lIns="91425" spcFirstLastPara="1" rIns="91425" wrap="square" tIns="91425">
            <a:noAutofit/>
          </a:bodyPr>
          <a:lstStyle/>
          <a:p>
            <a:pPr indent="0" lvl="0" marL="0" marR="0" rtl="0" algn="ctr">
              <a:lnSpc>
                <a:spcPct val="115000"/>
              </a:lnSpc>
              <a:spcBef>
                <a:spcPts val="0"/>
              </a:spcBef>
              <a:spcAft>
                <a:spcPts val="1600"/>
              </a:spcAft>
              <a:buNone/>
            </a:pPr>
            <a:r>
              <a:rPr lang="en" sz="3700">
                <a:solidFill>
                  <a:srgbClr val="0A0A3E"/>
                </a:solidFill>
                <a:latin typeface="Raleway"/>
                <a:ea typeface="Raleway"/>
                <a:cs typeface="Raleway"/>
                <a:sym typeface="Raleway"/>
              </a:rPr>
              <a:t>Agile means more meetings</a:t>
            </a:r>
            <a:endParaRPr sz="3700">
              <a:solidFill>
                <a:srgbClr val="0A0A3E"/>
              </a:solidFill>
              <a:latin typeface="Raleway"/>
              <a:ea typeface="Raleway"/>
              <a:cs typeface="Raleway"/>
              <a:sym typeface="Raleway"/>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248" name="Shape 248"/>
        <p:cNvGrpSpPr/>
        <p:nvPr/>
      </p:nvGrpSpPr>
      <p:grpSpPr>
        <a:xfrm>
          <a:off x="0" y="0"/>
          <a:ext cx="0" cy="0"/>
          <a:chOff x="0" y="0"/>
          <a:chExt cx="0" cy="0"/>
        </a:xfrm>
      </p:grpSpPr>
      <p:sp>
        <p:nvSpPr>
          <p:cNvPr id="249" name="Google Shape;249;p41"/>
          <p:cNvSpPr txBox="1"/>
          <p:nvPr>
            <p:ph idx="1" type="body"/>
          </p:nvPr>
        </p:nvSpPr>
        <p:spPr>
          <a:xfrm>
            <a:off x="729450" y="731300"/>
            <a:ext cx="7688700" cy="3608700"/>
          </a:xfrm>
          <a:prstGeom prst="rect">
            <a:avLst/>
          </a:prstGeom>
        </p:spPr>
        <p:txBody>
          <a:bodyPr anchorCtr="0" anchor="ctr" bIns="91425" lIns="91425" spcFirstLastPara="1" rIns="91425" wrap="square" tIns="91425">
            <a:noAutofit/>
          </a:bodyPr>
          <a:lstStyle/>
          <a:p>
            <a:pPr indent="0" lvl="0" marL="0" marR="0" rtl="0" algn="ctr">
              <a:lnSpc>
                <a:spcPct val="115000"/>
              </a:lnSpc>
              <a:spcBef>
                <a:spcPts val="0"/>
              </a:spcBef>
              <a:spcAft>
                <a:spcPts val="1600"/>
              </a:spcAft>
              <a:buNone/>
            </a:pPr>
            <a:r>
              <a:rPr lang="en" sz="3700">
                <a:solidFill>
                  <a:srgbClr val="0A0A3E"/>
                </a:solidFill>
                <a:latin typeface="Raleway"/>
                <a:ea typeface="Raleway"/>
                <a:cs typeface="Raleway"/>
                <a:sym typeface="Raleway"/>
              </a:rPr>
              <a:t>Agile means no planning</a:t>
            </a:r>
            <a:endParaRPr sz="3700">
              <a:solidFill>
                <a:srgbClr val="0A0A3E"/>
              </a:solidFill>
              <a:latin typeface="Raleway"/>
              <a:ea typeface="Raleway"/>
              <a:cs typeface="Raleway"/>
              <a:sym typeface="Raleway"/>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253" name="Shape 253"/>
        <p:cNvGrpSpPr/>
        <p:nvPr/>
      </p:nvGrpSpPr>
      <p:grpSpPr>
        <a:xfrm>
          <a:off x="0" y="0"/>
          <a:ext cx="0" cy="0"/>
          <a:chOff x="0" y="0"/>
          <a:chExt cx="0" cy="0"/>
        </a:xfrm>
      </p:grpSpPr>
      <p:sp>
        <p:nvSpPr>
          <p:cNvPr id="254" name="Google Shape;254;p42"/>
          <p:cNvSpPr txBox="1"/>
          <p:nvPr>
            <p:ph idx="1" type="body"/>
          </p:nvPr>
        </p:nvSpPr>
        <p:spPr>
          <a:xfrm>
            <a:off x="729450" y="731300"/>
            <a:ext cx="7688700" cy="3608700"/>
          </a:xfrm>
          <a:prstGeom prst="rect">
            <a:avLst/>
          </a:prstGeom>
        </p:spPr>
        <p:txBody>
          <a:bodyPr anchorCtr="0" anchor="ctr" bIns="91425" lIns="91425" spcFirstLastPara="1" rIns="91425" wrap="square" tIns="91425">
            <a:noAutofit/>
          </a:bodyPr>
          <a:lstStyle/>
          <a:p>
            <a:pPr indent="0" lvl="0" marL="0" marR="0" rtl="0" algn="ctr">
              <a:lnSpc>
                <a:spcPct val="115000"/>
              </a:lnSpc>
              <a:spcBef>
                <a:spcPts val="0"/>
              </a:spcBef>
              <a:spcAft>
                <a:spcPts val="1600"/>
              </a:spcAft>
              <a:buNone/>
            </a:pPr>
            <a:r>
              <a:rPr lang="en" sz="3700">
                <a:solidFill>
                  <a:srgbClr val="0A0A3E"/>
                </a:solidFill>
                <a:latin typeface="Raleway"/>
                <a:ea typeface="Raleway"/>
                <a:cs typeface="Raleway"/>
                <a:sym typeface="Raleway"/>
              </a:rPr>
              <a:t>Agile focuses on quality and speed of delivery</a:t>
            </a:r>
            <a:endParaRPr sz="3700">
              <a:solidFill>
                <a:srgbClr val="0A0A3E"/>
              </a:solidFill>
              <a:latin typeface="Raleway"/>
              <a:ea typeface="Raleway"/>
              <a:cs typeface="Raleway"/>
              <a:sym typeface="Raleway"/>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258" name="Shape 258"/>
        <p:cNvGrpSpPr/>
        <p:nvPr/>
      </p:nvGrpSpPr>
      <p:grpSpPr>
        <a:xfrm>
          <a:off x="0" y="0"/>
          <a:ext cx="0" cy="0"/>
          <a:chOff x="0" y="0"/>
          <a:chExt cx="0" cy="0"/>
        </a:xfrm>
      </p:grpSpPr>
      <p:sp>
        <p:nvSpPr>
          <p:cNvPr id="259" name="Google Shape;259;p43"/>
          <p:cNvSpPr txBox="1"/>
          <p:nvPr>
            <p:ph idx="1" type="body"/>
          </p:nvPr>
        </p:nvSpPr>
        <p:spPr>
          <a:xfrm>
            <a:off x="729450" y="731300"/>
            <a:ext cx="7688700" cy="3608700"/>
          </a:xfrm>
          <a:prstGeom prst="rect">
            <a:avLst/>
          </a:prstGeom>
        </p:spPr>
        <p:txBody>
          <a:bodyPr anchorCtr="0" anchor="ctr" bIns="91425" lIns="91425" spcFirstLastPara="1" rIns="91425" wrap="square" tIns="91425">
            <a:noAutofit/>
          </a:bodyPr>
          <a:lstStyle/>
          <a:p>
            <a:pPr indent="0" lvl="0" marL="0" marR="0" rtl="0" algn="ctr">
              <a:lnSpc>
                <a:spcPct val="115000"/>
              </a:lnSpc>
              <a:spcBef>
                <a:spcPts val="0"/>
              </a:spcBef>
              <a:spcAft>
                <a:spcPts val="1600"/>
              </a:spcAft>
              <a:buNone/>
            </a:pPr>
            <a:r>
              <a:rPr lang="en" sz="3700">
                <a:solidFill>
                  <a:srgbClr val="0A0A3E"/>
                </a:solidFill>
                <a:latin typeface="Raleway"/>
                <a:ea typeface="Raleway"/>
                <a:cs typeface="Raleway"/>
                <a:sym typeface="Raleway"/>
              </a:rPr>
              <a:t>Agile means no documentation</a:t>
            </a:r>
            <a:endParaRPr sz="3700">
              <a:solidFill>
                <a:srgbClr val="0A0A3E"/>
              </a:solidFill>
              <a:latin typeface="Raleway"/>
              <a:ea typeface="Raleway"/>
              <a:cs typeface="Raleway"/>
              <a:sym typeface="Raleway"/>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263" name="Shape 263"/>
        <p:cNvGrpSpPr/>
        <p:nvPr/>
      </p:nvGrpSpPr>
      <p:grpSpPr>
        <a:xfrm>
          <a:off x="0" y="0"/>
          <a:ext cx="0" cy="0"/>
          <a:chOff x="0" y="0"/>
          <a:chExt cx="0" cy="0"/>
        </a:xfrm>
      </p:grpSpPr>
      <p:sp>
        <p:nvSpPr>
          <p:cNvPr id="264" name="Google Shape;264;p44"/>
          <p:cNvSpPr txBox="1"/>
          <p:nvPr>
            <p:ph idx="1" type="body"/>
          </p:nvPr>
        </p:nvSpPr>
        <p:spPr>
          <a:xfrm>
            <a:off x="729450" y="731300"/>
            <a:ext cx="7688700" cy="3608700"/>
          </a:xfrm>
          <a:prstGeom prst="rect">
            <a:avLst/>
          </a:prstGeom>
        </p:spPr>
        <p:txBody>
          <a:bodyPr anchorCtr="0" anchor="ctr" bIns="91425" lIns="91425" spcFirstLastPara="1" rIns="91425" wrap="square" tIns="91425">
            <a:noAutofit/>
          </a:bodyPr>
          <a:lstStyle/>
          <a:p>
            <a:pPr indent="0" lvl="0" marL="0" marR="0" rtl="0" algn="ctr">
              <a:lnSpc>
                <a:spcPct val="115000"/>
              </a:lnSpc>
              <a:spcBef>
                <a:spcPts val="0"/>
              </a:spcBef>
              <a:spcAft>
                <a:spcPts val="1600"/>
              </a:spcAft>
              <a:buNone/>
            </a:pPr>
            <a:r>
              <a:rPr lang="en" sz="3700">
                <a:solidFill>
                  <a:srgbClr val="0A0A3E"/>
                </a:solidFill>
                <a:latin typeface="Raleway"/>
                <a:ea typeface="Raleway"/>
                <a:cs typeface="Raleway"/>
                <a:sym typeface="Raleway"/>
              </a:rPr>
              <a:t>Stories have to finish inside a sprint</a:t>
            </a:r>
            <a:endParaRPr sz="3700">
              <a:solidFill>
                <a:srgbClr val="0A0A3E"/>
              </a:solidFill>
              <a:latin typeface="Raleway"/>
              <a:ea typeface="Raleway"/>
              <a:cs typeface="Raleway"/>
              <a:sym typeface="Raleway"/>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8"/>
          <p:cNvSpPr txBox="1"/>
          <p:nvPr>
            <p:ph type="title"/>
          </p:nvPr>
        </p:nvSpPr>
        <p:spPr>
          <a:xfrm>
            <a:off x="729450" y="4080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Introducing your trainers...</a:t>
            </a:r>
            <a:endParaRPr/>
          </a:p>
        </p:txBody>
      </p:sp>
      <p:pic>
        <p:nvPicPr>
          <p:cNvPr id="94" name="Google Shape;94;p18"/>
          <p:cNvPicPr preferRelativeResize="0"/>
          <p:nvPr/>
        </p:nvPicPr>
        <p:blipFill rotWithShape="1">
          <a:blip r:embed="rId3">
            <a:alphaModFix/>
          </a:blip>
          <a:srcRect b="11933" l="0" r="0" t="0"/>
          <a:stretch/>
        </p:blipFill>
        <p:spPr>
          <a:xfrm>
            <a:off x="729450" y="1944650"/>
            <a:ext cx="1335000" cy="1312500"/>
          </a:xfrm>
          <a:prstGeom prst="ellipse">
            <a:avLst/>
          </a:prstGeom>
          <a:noFill/>
          <a:ln>
            <a:noFill/>
          </a:ln>
        </p:spPr>
      </p:pic>
      <p:pic>
        <p:nvPicPr>
          <p:cNvPr id="95" name="Google Shape;95;p18"/>
          <p:cNvPicPr preferRelativeResize="0"/>
          <p:nvPr/>
        </p:nvPicPr>
        <p:blipFill rotWithShape="1">
          <a:blip r:embed="rId4">
            <a:alphaModFix/>
          </a:blip>
          <a:srcRect b="21433" l="9176" r="28988" t="0"/>
          <a:stretch/>
        </p:blipFill>
        <p:spPr>
          <a:xfrm>
            <a:off x="5438050" y="1870650"/>
            <a:ext cx="1435600" cy="1402200"/>
          </a:xfrm>
          <a:prstGeom prst="rect">
            <a:avLst/>
          </a:prstGeom>
          <a:noFill/>
          <a:ln>
            <a:noFill/>
          </a:ln>
        </p:spPr>
      </p:pic>
      <p:pic>
        <p:nvPicPr>
          <p:cNvPr id="96" name="Google Shape;96;p18"/>
          <p:cNvPicPr preferRelativeResize="0"/>
          <p:nvPr/>
        </p:nvPicPr>
        <p:blipFill>
          <a:blip r:embed="rId5">
            <a:alphaModFix/>
          </a:blip>
          <a:stretch>
            <a:fillRect/>
          </a:stretch>
        </p:blipFill>
        <p:spPr>
          <a:xfrm>
            <a:off x="3904500" y="1904250"/>
            <a:ext cx="1335000" cy="1335000"/>
          </a:xfrm>
          <a:prstGeom prst="ellipse">
            <a:avLst/>
          </a:prstGeom>
          <a:noFill/>
          <a:ln>
            <a:noFill/>
          </a:ln>
        </p:spPr>
      </p:pic>
      <p:pic>
        <p:nvPicPr>
          <p:cNvPr id="97" name="Google Shape;97;p18"/>
          <p:cNvPicPr preferRelativeResize="0"/>
          <p:nvPr/>
        </p:nvPicPr>
        <p:blipFill>
          <a:blip r:embed="rId6">
            <a:alphaModFix/>
          </a:blip>
          <a:stretch>
            <a:fillRect/>
          </a:stretch>
        </p:blipFill>
        <p:spPr>
          <a:xfrm>
            <a:off x="2263275" y="1904250"/>
            <a:ext cx="1335000" cy="1335000"/>
          </a:xfrm>
          <a:prstGeom prst="rect">
            <a:avLst/>
          </a:prstGeom>
          <a:noFill/>
          <a:ln>
            <a:noFill/>
          </a:ln>
        </p:spPr>
      </p:pic>
      <p:pic>
        <p:nvPicPr>
          <p:cNvPr id="98" name="Google Shape;98;p18"/>
          <p:cNvPicPr preferRelativeResize="0"/>
          <p:nvPr/>
        </p:nvPicPr>
        <p:blipFill>
          <a:blip r:embed="rId7">
            <a:alphaModFix/>
          </a:blip>
          <a:stretch>
            <a:fillRect/>
          </a:stretch>
        </p:blipFill>
        <p:spPr>
          <a:xfrm>
            <a:off x="7163151" y="1898700"/>
            <a:ext cx="1346400" cy="1346100"/>
          </a:xfrm>
          <a:prstGeom prst="ellipse">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268" name="Shape 268"/>
        <p:cNvGrpSpPr/>
        <p:nvPr/>
      </p:nvGrpSpPr>
      <p:grpSpPr>
        <a:xfrm>
          <a:off x="0" y="0"/>
          <a:ext cx="0" cy="0"/>
          <a:chOff x="0" y="0"/>
          <a:chExt cx="0" cy="0"/>
        </a:xfrm>
      </p:grpSpPr>
      <p:sp>
        <p:nvSpPr>
          <p:cNvPr id="269" name="Google Shape;269;p45"/>
          <p:cNvSpPr txBox="1"/>
          <p:nvPr>
            <p:ph idx="1" type="body"/>
          </p:nvPr>
        </p:nvSpPr>
        <p:spPr>
          <a:xfrm>
            <a:off x="729450" y="731300"/>
            <a:ext cx="7688700" cy="3608700"/>
          </a:xfrm>
          <a:prstGeom prst="rect">
            <a:avLst/>
          </a:prstGeom>
        </p:spPr>
        <p:txBody>
          <a:bodyPr anchorCtr="0" anchor="ctr" bIns="91425" lIns="91425" spcFirstLastPara="1" rIns="91425" wrap="square" tIns="91425">
            <a:noAutofit/>
          </a:bodyPr>
          <a:lstStyle/>
          <a:p>
            <a:pPr indent="0" lvl="0" marL="0" marR="0" rtl="0" algn="ctr">
              <a:lnSpc>
                <a:spcPct val="115000"/>
              </a:lnSpc>
              <a:spcBef>
                <a:spcPts val="0"/>
              </a:spcBef>
              <a:spcAft>
                <a:spcPts val="1600"/>
              </a:spcAft>
              <a:buNone/>
            </a:pPr>
            <a:r>
              <a:rPr lang="en" sz="3700">
                <a:solidFill>
                  <a:srgbClr val="0A0A3E"/>
                </a:solidFill>
                <a:latin typeface="Raleway"/>
                <a:ea typeface="Raleway"/>
                <a:cs typeface="Raleway"/>
                <a:sym typeface="Raleway"/>
              </a:rPr>
              <a:t>Agile = Scrum</a:t>
            </a:r>
            <a:endParaRPr sz="3700">
              <a:solidFill>
                <a:srgbClr val="0A0A3E"/>
              </a:solidFill>
              <a:latin typeface="Raleway"/>
              <a:ea typeface="Raleway"/>
              <a:cs typeface="Raleway"/>
              <a:sym typeface="Raleway"/>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273" name="Shape 273"/>
        <p:cNvGrpSpPr/>
        <p:nvPr/>
      </p:nvGrpSpPr>
      <p:grpSpPr>
        <a:xfrm>
          <a:off x="0" y="0"/>
          <a:ext cx="0" cy="0"/>
          <a:chOff x="0" y="0"/>
          <a:chExt cx="0" cy="0"/>
        </a:xfrm>
      </p:grpSpPr>
      <p:sp>
        <p:nvSpPr>
          <p:cNvPr id="274" name="Google Shape;274;p46"/>
          <p:cNvSpPr txBox="1"/>
          <p:nvPr>
            <p:ph idx="1" type="body"/>
          </p:nvPr>
        </p:nvSpPr>
        <p:spPr>
          <a:xfrm>
            <a:off x="729450" y="731300"/>
            <a:ext cx="7688700" cy="3608700"/>
          </a:xfrm>
          <a:prstGeom prst="rect">
            <a:avLst/>
          </a:prstGeom>
        </p:spPr>
        <p:txBody>
          <a:bodyPr anchorCtr="0" anchor="ctr" bIns="91425" lIns="91425" spcFirstLastPara="1" rIns="91425" wrap="square" tIns="91425">
            <a:noAutofit/>
          </a:bodyPr>
          <a:lstStyle/>
          <a:p>
            <a:pPr indent="0" lvl="0" marL="0" marR="0" rtl="0" algn="ctr">
              <a:lnSpc>
                <a:spcPct val="115000"/>
              </a:lnSpc>
              <a:spcBef>
                <a:spcPts val="0"/>
              </a:spcBef>
              <a:spcAft>
                <a:spcPts val="1600"/>
              </a:spcAft>
              <a:buNone/>
            </a:pPr>
            <a:r>
              <a:rPr lang="en" sz="3700">
                <a:solidFill>
                  <a:srgbClr val="0A0A3E"/>
                </a:solidFill>
                <a:latin typeface="Raleway"/>
                <a:ea typeface="Raleway"/>
                <a:cs typeface="Raleway"/>
                <a:sym typeface="Raleway"/>
              </a:rPr>
              <a:t>Agile works outside of software development</a:t>
            </a:r>
            <a:endParaRPr sz="3700">
              <a:solidFill>
                <a:srgbClr val="0A0A3E"/>
              </a:solidFill>
              <a:latin typeface="Raleway"/>
              <a:ea typeface="Raleway"/>
              <a:cs typeface="Raleway"/>
              <a:sym typeface="Raleway"/>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47"/>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Agile Manifesto &amp; Principles</a:t>
            </a:r>
            <a:endParaRPr/>
          </a:p>
          <a:p>
            <a:pPr indent="0" lvl="0" marL="0" rtl="0" algn="l">
              <a:spcBef>
                <a:spcPts val="0"/>
              </a:spcBef>
              <a:spcAft>
                <a:spcPts val="0"/>
              </a:spcAft>
              <a:buNone/>
            </a:pPr>
            <a:r>
              <a:t/>
            </a:r>
            <a:endParaRPr/>
          </a:p>
        </p:txBody>
      </p:sp>
      <p:sp>
        <p:nvSpPr>
          <p:cNvPr id="280" name="Google Shape;280;p47"/>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48"/>
          <p:cNvSpPr txBox="1"/>
          <p:nvPr>
            <p:ph type="title"/>
          </p:nvPr>
        </p:nvSpPr>
        <p:spPr>
          <a:xfrm>
            <a:off x="144900" y="-23700"/>
            <a:ext cx="7688700" cy="535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Agile Manifesto</a:t>
            </a:r>
            <a:endParaRPr/>
          </a:p>
        </p:txBody>
      </p:sp>
      <p:grpSp>
        <p:nvGrpSpPr>
          <p:cNvPr id="286" name="Google Shape;286;p48"/>
          <p:cNvGrpSpPr/>
          <p:nvPr/>
        </p:nvGrpSpPr>
        <p:grpSpPr>
          <a:xfrm>
            <a:off x="4802315" y="1884446"/>
            <a:ext cx="1648500" cy="2062092"/>
            <a:chOff x="4959870" y="1884446"/>
            <a:chExt cx="1648500" cy="2062092"/>
          </a:xfrm>
        </p:grpSpPr>
        <p:sp>
          <p:nvSpPr>
            <p:cNvPr id="287" name="Google Shape;287;p48"/>
            <p:cNvSpPr txBox="1"/>
            <p:nvPr/>
          </p:nvSpPr>
          <p:spPr>
            <a:xfrm>
              <a:off x="4959870" y="3333938"/>
              <a:ext cx="1648500" cy="6126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7CBD30"/>
                </a:buClr>
                <a:buSzPts val="1200"/>
                <a:buFont typeface="Arial"/>
                <a:buNone/>
              </a:pPr>
              <a:r>
                <a:rPr b="1" i="0" lang="en" sz="1200" u="none" cap="none" strike="noStrike">
                  <a:solidFill>
                    <a:schemeClr val="dk1"/>
                  </a:solidFill>
                  <a:latin typeface="Raleway"/>
                  <a:ea typeface="Raleway"/>
                  <a:cs typeface="Raleway"/>
                  <a:sym typeface="Raleway"/>
                </a:rPr>
                <a:t>CUSTOMER COLLABORATION</a:t>
              </a:r>
              <a:endParaRPr b="1" i="0" sz="1200" u="none" cap="none" strike="noStrike">
                <a:solidFill>
                  <a:schemeClr val="dk1"/>
                </a:solidFill>
                <a:latin typeface="Raleway"/>
                <a:ea typeface="Raleway"/>
                <a:cs typeface="Raleway"/>
                <a:sym typeface="Raleway"/>
              </a:endParaRPr>
            </a:p>
            <a:p>
              <a:pPr indent="0" lvl="0" marL="0" marR="0" rtl="0" algn="ctr">
                <a:lnSpc>
                  <a:spcPct val="100000"/>
                </a:lnSpc>
                <a:spcBef>
                  <a:spcPts val="300"/>
                </a:spcBef>
                <a:spcAft>
                  <a:spcPts val="0"/>
                </a:spcAft>
                <a:buClr>
                  <a:srgbClr val="595959"/>
                </a:buClr>
                <a:buSzPts val="800"/>
                <a:buFont typeface="Arial"/>
                <a:buNone/>
              </a:pPr>
              <a:r>
                <a:rPr i="0" lang="en" sz="800" u="none" cap="none" strike="noStrike">
                  <a:solidFill>
                    <a:srgbClr val="595959"/>
                  </a:solidFill>
                  <a:latin typeface="Raleway"/>
                  <a:ea typeface="Raleway"/>
                  <a:cs typeface="Raleway"/>
                  <a:sym typeface="Raleway"/>
                </a:rPr>
                <a:t>Over contract negotiation</a:t>
              </a:r>
              <a:endParaRPr i="0" sz="1400" u="none" cap="none" strike="noStrike">
                <a:solidFill>
                  <a:srgbClr val="000000"/>
                </a:solidFill>
                <a:latin typeface="Raleway"/>
                <a:ea typeface="Raleway"/>
                <a:cs typeface="Raleway"/>
                <a:sym typeface="Raleway"/>
              </a:endParaRPr>
            </a:p>
          </p:txBody>
        </p:sp>
        <p:pic>
          <p:nvPicPr>
            <p:cNvPr id="288" name="Google Shape;288;p48"/>
            <p:cNvPicPr preferRelativeResize="0"/>
            <p:nvPr/>
          </p:nvPicPr>
          <p:blipFill rotWithShape="1">
            <a:blip r:embed="rId3">
              <a:alphaModFix/>
            </a:blip>
            <a:srcRect b="22518" l="17864" r="12107" t="285"/>
            <a:stretch/>
          </p:blipFill>
          <p:spPr>
            <a:xfrm>
              <a:off x="5096820" y="1884446"/>
              <a:ext cx="1374600" cy="1374600"/>
            </a:xfrm>
            <a:prstGeom prst="ellipse">
              <a:avLst/>
            </a:prstGeom>
            <a:noFill/>
            <a:ln>
              <a:noFill/>
            </a:ln>
          </p:spPr>
        </p:pic>
      </p:grpSp>
      <p:grpSp>
        <p:nvGrpSpPr>
          <p:cNvPr id="289" name="Google Shape;289;p48"/>
          <p:cNvGrpSpPr/>
          <p:nvPr/>
        </p:nvGrpSpPr>
        <p:grpSpPr>
          <a:xfrm>
            <a:off x="7077175" y="1884455"/>
            <a:ext cx="1487700" cy="2046345"/>
            <a:chOff x="7077175" y="1884455"/>
            <a:chExt cx="1487700" cy="2046345"/>
          </a:xfrm>
        </p:grpSpPr>
        <p:sp>
          <p:nvSpPr>
            <p:cNvPr id="290" name="Google Shape;290;p48"/>
            <p:cNvSpPr txBox="1"/>
            <p:nvPr/>
          </p:nvSpPr>
          <p:spPr>
            <a:xfrm>
              <a:off x="7077175" y="3349700"/>
              <a:ext cx="1487700" cy="581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7CBD30"/>
                </a:buClr>
                <a:buSzPts val="1200"/>
                <a:buFont typeface="Arial"/>
                <a:buNone/>
              </a:pPr>
              <a:r>
                <a:rPr b="1" i="0" lang="en" sz="1200" u="none" cap="none" strike="noStrike">
                  <a:solidFill>
                    <a:schemeClr val="dk1"/>
                  </a:solidFill>
                  <a:latin typeface="Raleway"/>
                  <a:ea typeface="Raleway"/>
                  <a:cs typeface="Raleway"/>
                  <a:sym typeface="Raleway"/>
                </a:rPr>
                <a:t>RESPONDING TO CHANGE</a:t>
              </a:r>
              <a:endParaRPr b="1" i="0" sz="1200" u="none" cap="none" strike="noStrike">
                <a:solidFill>
                  <a:schemeClr val="dk1"/>
                </a:solidFill>
                <a:latin typeface="Raleway"/>
                <a:ea typeface="Raleway"/>
                <a:cs typeface="Raleway"/>
                <a:sym typeface="Raleway"/>
              </a:endParaRPr>
            </a:p>
            <a:p>
              <a:pPr indent="0" lvl="0" marL="0" marR="0" rtl="0" algn="ctr">
                <a:lnSpc>
                  <a:spcPct val="100000"/>
                </a:lnSpc>
                <a:spcBef>
                  <a:spcPts val="300"/>
                </a:spcBef>
                <a:spcAft>
                  <a:spcPts val="0"/>
                </a:spcAft>
                <a:buClr>
                  <a:srgbClr val="595959"/>
                </a:buClr>
                <a:buSzPts val="900"/>
                <a:buFont typeface="Arial"/>
                <a:buNone/>
              </a:pPr>
              <a:r>
                <a:rPr i="0" lang="en" sz="900" u="none" cap="none" strike="noStrike">
                  <a:solidFill>
                    <a:srgbClr val="595959"/>
                  </a:solidFill>
                  <a:latin typeface="Raleway"/>
                  <a:ea typeface="Raleway"/>
                  <a:cs typeface="Raleway"/>
                  <a:sym typeface="Raleway"/>
                </a:rPr>
                <a:t>Over following a plan</a:t>
              </a:r>
              <a:endParaRPr i="0" sz="800" u="none" cap="none" strike="noStrike">
                <a:solidFill>
                  <a:srgbClr val="595959"/>
                </a:solidFill>
                <a:latin typeface="Raleway"/>
                <a:ea typeface="Raleway"/>
                <a:cs typeface="Raleway"/>
                <a:sym typeface="Raleway"/>
              </a:endParaRPr>
            </a:p>
          </p:txBody>
        </p:sp>
        <p:pic>
          <p:nvPicPr>
            <p:cNvPr id="291" name="Google Shape;291;p48"/>
            <p:cNvPicPr preferRelativeResize="0"/>
            <p:nvPr/>
          </p:nvPicPr>
          <p:blipFill rotWithShape="1">
            <a:blip r:embed="rId4">
              <a:alphaModFix/>
            </a:blip>
            <a:srcRect b="8078" l="15445" r="7173" t="14539"/>
            <a:stretch/>
          </p:blipFill>
          <p:spPr>
            <a:xfrm>
              <a:off x="7133725" y="1884455"/>
              <a:ext cx="1374600" cy="1374600"/>
            </a:xfrm>
            <a:prstGeom prst="ellipse">
              <a:avLst/>
            </a:prstGeom>
            <a:noFill/>
            <a:ln>
              <a:noFill/>
            </a:ln>
          </p:spPr>
        </p:pic>
      </p:grpSp>
      <p:grpSp>
        <p:nvGrpSpPr>
          <p:cNvPr id="292" name="Google Shape;292;p48"/>
          <p:cNvGrpSpPr/>
          <p:nvPr/>
        </p:nvGrpSpPr>
        <p:grpSpPr>
          <a:xfrm>
            <a:off x="450895" y="1884456"/>
            <a:ext cx="1696800" cy="1968488"/>
            <a:chOff x="450895" y="1884456"/>
            <a:chExt cx="1696800" cy="1968488"/>
          </a:xfrm>
        </p:grpSpPr>
        <p:sp>
          <p:nvSpPr>
            <p:cNvPr id="293" name="Google Shape;293;p48"/>
            <p:cNvSpPr txBox="1"/>
            <p:nvPr/>
          </p:nvSpPr>
          <p:spPr>
            <a:xfrm>
              <a:off x="450895" y="3333944"/>
              <a:ext cx="1696800" cy="5190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7CBD30"/>
                </a:buClr>
                <a:buSzPts val="1200"/>
                <a:buFont typeface="Arial"/>
                <a:buNone/>
              </a:pPr>
              <a:r>
                <a:rPr b="1" i="0" lang="en" sz="1200" u="none" cap="none" strike="noStrike">
                  <a:solidFill>
                    <a:schemeClr val="dk1"/>
                  </a:solidFill>
                  <a:latin typeface="Raleway"/>
                  <a:ea typeface="Raleway"/>
                  <a:cs typeface="Raleway"/>
                  <a:sym typeface="Raleway"/>
                </a:rPr>
                <a:t>INDIVIDUALS &amp; INTERACTIONS</a:t>
              </a:r>
              <a:endParaRPr b="1" i="0" sz="1200" u="none" cap="none" strike="noStrike">
                <a:solidFill>
                  <a:schemeClr val="dk1"/>
                </a:solidFill>
                <a:latin typeface="Raleway"/>
                <a:ea typeface="Raleway"/>
                <a:cs typeface="Raleway"/>
                <a:sym typeface="Raleway"/>
              </a:endParaRPr>
            </a:p>
            <a:p>
              <a:pPr indent="0" lvl="0" marL="0" marR="0" rtl="0" algn="ctr">
                <a:lnSpc>
                  <a:spcPct val="100000"/>
                </a:lnSpc>
                <a:spcBef>
                  <a:spcPts val="300"/>
                </a:spcBef>
                <a:spcAft>
                  <a:spcPts val="0"/>
                </a:spcAft>
                <a:buClr>
                  <a:srgbClr val="595959"/>
                </a:buClr>
                <a:buSzPts val="900"/>
                <a:buFont typeface="Arial"/>
                <a:buNone/>
              </a:pPr>
              <a:r>
                <a:rPr i="0" lang="en" sz="900" u="none" cap="none" strike="noStrike">
                  <a:solidFill>
                    <a:srgbClr val="595959"/>
                  </a:solidFill>
                  <a:latin typeface="Raleway"/>
                  <a:ea typeface="Raleway"/>
                  <a:cs typeface="Raleway"/>
                  <a:sym typeface="Raleway"/>
                </a:rPr>
                <a:t>Over Processes and Tools</a:t>
              </a:r>
              <a:endParaRPr i="0" sz="1400" u="none" cap="none" strike="noStrike">
                <a:solidFill>
                  <a:srgbClr val="000000"/>
                </a:solidFill>
                <a:latin typeface="Raleway"/>
                <a:ea typeface="Raleway"/>
                <a:cs typeface="Raleway"/>
                <a:sym typeface="Raleway"/>
              </a:endParaRPr>
            </a:p>
          </p:txBody>
        </p:sp>
        <p:pic>
          <p:nvPicPr>
            <p:cNvPr id="294" name="Google Shape;294;p48"/>
            <p:cNvPicPr preferRelativeResize="0"/>
            <p:nvPr/>
          </p:nvPicPr>
          <p:blipFill rotWithShape="1">
            <a:blip r:embed="rId5">
              <a:alphaModFix/>
            </a:blip>
            <a:srcRect b="45198" l="33789" r="49136" t="27932"/>
            <a:stretch/>
          </p:blipFill>
          <p:spPr>
            <a:xfrm>
              <a:off x="611995" y="1884456"/>
              <a:ext cx="1374600" cy="1374600"/>
            </a:xfrm>
            <a:prstGeom prst="ellipse">
              <a:avLst/>
            </a:prstGeom>
            <a:noFill/>
            <a:ln>
              <a:noFill/>
            </a:ln>
          </p:spPr>
        </p:pic>
      </p:grpSp>
      <p:grpSp>
        <p:nvGrpSpPr>
          <p:cNvPr id="295" name="Google Shape;295;p48"/>
          <p:cNvGrpSpPr/>
          <p:nvPr/>
        </p:nvGrpSpPr>
        <p:grpSpPr>
          <a:xfrm>
            <a:off x="2774055" y="1884442"/>
            <a:ext cx="1401900" cy="1986358"/>
            <a:chOff x="2785622" y="1884442"/>
            <a:chExt cx="1401900" cy="1986358"/>
          </a:xfrm>
        </p:grpSpPr>
        <p:sp>
          <p:nvSpPr>
            <p:cNvPr id="296" name="Google Shape;296;p48"/>
            <p:cNvSpPr txBox="1"/>
            <p:nvPr/>
          </p:nvSpPr>
          <p:spPr>
            <a:xfrm>
              <a:off x="2849822" y="3316100"/>
              <a:ext cx="1273500" cy="554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7CBD30"/>
                </a:buClr>
                <a:buSzPts val="1200"/>
                <a:buFont typeface="Arial"/>
                <a:buNone/>
              </a:pPr>
              <a:r>
                <a:rPr b="1" i="0" lang="en" sz="1200" u="none" cap="none" strike="noStrike">
                  <a:solidFill>
                    <a:schemeClr val="dk1"/>
                  </a:solidFill>
                  <a:latin typeface="Raleway"/>
                  <a:ea typeface="Raleway"/>
                  <a:cs typeface="Raleway"/>
                  <a:sym typeface="Raleway"/>
                </a:rPr>
                <a:t>WORKING SOFTWARE</a:t>
              </a:r>
              <a:endParaRPr b="1" i="0" sz="1200" u="none" cap="none" strike="noStrike">
                <a:solidFill>
                  <a:schemeClr val="dk1"/>
                </a:solidFill>
                <a:latin typeface="Raleway"/>
                <a:ea typeface="Raleway"/>
                <a:cs typeface="Raleway"/>
                <a:sym typeface="Raleway"/>
              </a:endParaRPr>
            </a:p>
            <a:p>
              <a:pPr indent="0" lvl="0" marL="0" marR="0" rtl="0" algn="ctr">
                <a:lnSpc>
                  <a:spcPct val="100000"/>
                </a:lnSpc>
                <a:spcBef>
                  <a:spcPts val="300"/>
                </a:spcBef>
                <a:spcAft>
                  <a:spcPts val="0"/>
                </a:spcAft>
                <a:buClr>
                  <a:srgbClr val="595959"/>
                </a:buClr>
                <a:buSzPts val="800"/>
                <a:buFont typeface="Arial"/>
                <a:buNone/>
              </a:pPr>
              <a:r>
                <a:rPr i="0" lang="en" sz="800" u="none" cap="none" strike="noStrike">
                  <a:solidFill>
                    <a:srgbClr val="595959"/>
                  </a:solidFill>
                  <a:latin typeface="Raleway"/>
                  <a:ea typeface="Raleway"/>
                  <a:cs typeface="Raleway"/>
                  <a:sym typeface="Raleway"/>
                </a:rPr>
                <a:t>Over comprehensive documentation.</a:t>
              </a:r>
              <a:endParaRPr i="0" sz="1400" u="none" cap="none" strike="noStrike">
                <a:solidFill>
                  <a:srgbClr val="000000"/>
                </a:solidFill>
                <a:latin typeface="Raleway"/>
                <a:ea typeface="Raleway"/>
                <a:cs typeface="Raleway"/>
                <a:sym typeface="Raleway"/>
              </a:endParaRPr>
            </a:p>
          </p:txBody>
        </p:sp>
        <p:pic>
          <p:nvPicPr>
            <p:cNvPr descr="mobile phone" id="297" name="Google Shape;297;p48"/>
            <p:cNvPicPr preferRelativeResize="0"/>
            <p:nvPr/>
          </p:nvPicPr>
          <p:blipFill rotWithShape="1">
            <a:blip r:embed="rId6">
              <a:alphaModFix/>
            </a:blip>
            <a:srcRect b="0" l="0" r="0" t="0"/>
            <a:stretch/>
          </p:blipFill>
          <p:spPr>
            <a:xfrm>
              <a:off x="2785622" y="1884442"/>
              <a:ext cx="1401900" cy="1374600"/>
            </a:xfrm>
            <a:prstGeom prst="ellipse">
              <a:avLst/>
            </a:prstGeom>
            <a:noFill/>
            <a:ln>
              <a:noFill/>
            </a:ln>
          </p:spPr>
        </p:pic>
      </p:grpSp>
      <p:sp>
        <p:nvSpPr>
          <p:cNvPr id="298" name="Google Shape;298;p48"/>
          <p:cNvSpPr txBox="1"/>
          <p:nvPr/>
        </p:nvSpPr>
        <p:spPr>
          <a:xfrm>
            <a:off x="916575" y="966613"/>
            <a:ext cx="7136700" cy="420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Raleway"/>
                <a:ea typeface="Raleway"/>
                <a:cs typeface="Raleway"/>
                <a:sym typeface="Raleway"/>
              </a:rPr>
              <a:t>There are 4 key values which are the foundation for agile ways of working.</a:t>
            </a:r>
            <a:endParaRPr>
              <a:latin typeface="Raleway"/>
              <a:ea typeface="Raleway"/>
              <a:cs typeface="Raleway"/>
              <a:sym typeface="Raleway"/>
            </a:endParaRPr>
          </a:p>
          <a:p>
            <a:pPr indent="0" lvl="0" marL="0" rtl="0" algn="ctr">
              <a:spcBef>
                <a:spcPts val="0"/>
              </a:spcBef>
              <a:spcAft>
                <a:spcPts val="0"/>
              </a:spcAft>
              <a:buNone/>
            </a:pPr>
            <a:r>
              <a:t/>
            </a:r>
            <a:endParaRPr>
              <a:latin typeface="Raleway"/>
              <a:ea typeface="Raleway"/>
              <a:cs typeface="Raleway"/>
              <a:sym typeface="Raleway"/>
            </a:endParaRPr>
          </a:p>
          <a:p>
            <a:pPr indent="0" lvl="0" marL="0" rtl="0" algn="ctr">
              <a:spcBef>
                <a:spcPts val="0"/>
              </a:spcBef>
              <a:spcAft>
                <a:spcPts val="0"/>
              </a:spcAft>
              <a:buNone/>
            </a:pPr>
            <a:r>
              <a:t/>
            </a:r>
            <a:endParaRPr>
              <a:latin typeface="Raleway"/>
              <a:ea typeface="Raleway"/>
              <a:cs typeface="Raleway"/>
              <a:sym typeface="Raleway"/>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49"/>
          <p:cNvSpPr txBox="1"/>
          <p:nvPr/>
        </p:nvSpPr>
        <p:spPr>
          <a:xfrm>
            <a:off x="413673" y="1417650"/>
            <a:ext cx="3784500" cy="23082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1100"/>
              <a:buFont typeface="Arial"/>
              <a:buNone/>
            </a:pPr>
            <a:r>
              <a:rPr b="1" lang="en" sz="1800">
                <a:solidFill>
                  <a:srgbClr val="666666"/>
                </a:solidFill>
                <a:latin typeface="Raleway"/>
                <a:ea typeface="Raleway"/>
                <a:cs typeface="Raleway"/>
                <a:sym typeface="Raleway"/>
              </a:rPr>
              <a:t>EARLY AND CONTINUOUS DELIVERY OF VALUABLE SOFTWARE</a:t>
            </a:r>
            <a:endParaRPr b="1" sz="1800">
              <a:solidFill>
                <a:srgbClr val="666666"/>
              </a:solidFill>
              <a:latin typeface="Raleway"/>
              <a:ea typeface="Raleway"/>
              <a:cs typeface="Raleway"/>
              <a:sym typeface="Raleway"/>
            </a:endParaRPr>
          </a:p>
          <a:p>
            <a:pPr indent="0" lvl="0" marL="0" marR="0" rtl="0" algn="l">
              <a:lnSpc>
                <a:spcPct val="100000"/>
              </a:lnSpc>
              <a:spcBef>
                <a:spcPts val="0"/>
              </a:spcBef>
              <a:spcAft>
                <a:spcPts val="0"/>
              </a:spcAft>
              <a:buClr>
                <a:srgbClr val="000000"/>
              </a:buClr>
              <a:buSzPts val="1200"/>
              <a:buFont typeface="Arial"/>
              <a:buNone/>
            </a:pPr>
            <a:r>
              <a:t/>
            </a:r>
            <a:endParaRPr sz="1200">
              <a:solidFill>
                <a:schemeClr val="dk1"/>
              </a:solidFill>
              <a:latin typeface="Raleway"/>
              <a:ea typeface="Raleway"/>
              <a:cs typeface="Raleway"/>
              <a:sym typeface="Raleway"/>
            </a:endParaRPr>
          </a:p>
          <a:p>
            <a:pPr indent="0" lvl="0" marL="0" marR="0" rtl="0" algn="l">
              <a:lnSpc>
                <a:spcPct val="100000"/>
              </a:lnSpc>
              <a:spcBef>
                <a:spcPts val="0"/>
              </a:spcBef>
              <a:spcAft>
                <a:spcPts val="0"/>
              </a:spcAft>
              <a:buClr>
                <a:srgbClr val="000000"/>
              </a:buClr>
              <a:buSzPts val="1200"/>
              <a:buFont typeface="Arial"/>
              <a:buNone/>
            </a:pPr>
            <a:r>
              <a:rPr i="0" lang="en" sz="1200" u="none" cap="none" strike="noStrike">
                <a:solidFill>
                  <a:schemeClr val="dk1"/>
                </a:solidFill>
                <a:latin typeface="Raleway"/>
                <a:ea typeface="Raleway"/>
                <a:cs typeface="Raleway"/>
                <a:sym typeface="Raleway"/>
              </a:rPr>
              <a:t>Customers are satisfied when there is: </a:t>
            </a:r>
            <a:endParaRPr i="0" sz="1400" u="none" cap="none" strike="noStrike">
              <a:solidFill>
                <a:schemeClr val="dk1"/>
              </a:solidFill>
              <a:latin typeface="Raleway"/>
              <a:ea typeface="Raleway"/>
              <a:cs typeface="Raleway"/>
              <a:sym typeface="Raleway"/>
            </a:endParaRPr>
          </a:p>
          <a:p>
            <a:pPr indent="0" lvl="0" marL="0" marR="0" rtl="0" algn="l">
              <a:lnSpc>
                <a:spcPct val="100000"/>
              </a:lnSpc>
              <a:spcBef>
                <a:spcPts val="0"/>
              </a:spcBef>
              <a:spcAft>
                <a:spcPts val="0"/>
              </a:spcAft>
              <a:buClr>
                <a:srgbClr val="000000"/>
              </a:buClr>
              <a:buSzPts val="1200"/>
              <a:buFont typeface="Arial"/>
              <a:buNone/>
            </a:pPr>
            <a:r>
              <a:t/>
            </a:r>
            <a:endParaRPr i="0" sz="1200" u="none" cap="none" strike="noStrike">
              <a:solidFill>
                <a:schemeClr val="dk1"/>
              </a:solidFill>
              <a:latin typeface="Raleway"/>
              <a:ea typeface="Raleway"/>
              <a:cs typeface="Raleway"/>
              <a:sym typeface="Raleway"/>
            </a:endParaRPr>
          </a:p>
          <a:p>
            <a:pPr indent="-257175" lvl="0" marL="257175" marR="0" rtl="0" algn="l">
              <a:lnSpc>
                <a:spcPct val="100000"/>
              </a:lnSpc>
              <a:spcBef>
                <a:spcPts val="0"/>
              </a:spcBef>
              <a:spcAft>
                <a:spcPts val="0"/>
              </a:spcAft>
              <a:buClr>
                <a:schemeClr val="dk1"/>
              </a:buClr>
              <a:buSzPts val="1200"/>
              <a:buFont typeface="Raleway"/>
              <a:buAutoNum type="arabicPeriod"/>
            </a:pPr>
            <a:r>
              <a:rPr i="0" lang="en" sz="1200" u="none" cap="none" strike="noStrike">
                <a:solidFill>
                  <a:schemeClr val="dk1"/>
                </a:solidFill>
                <a:latin typeface="Raleway"/>
                <a:ea typeface="Raleway"/>
                <a:cs typeface="Raleway"/>
                <a:sym typeface="Raleway"/>
              </a:rPr>
              <a:t>Early delivery of products to customer for testing and feedback</a:t>
            </a:r>
            <a:endParaRPr i="0" sz="1400" u="none" cap="none" strike="noStrike">
              <a:solidFill>
                <a:schemeClr val="dk1"/>
              </a:solidFill>
              <a:latin typeface="Raleway"/>
              <a:ea typeface="Raleway"/>
              <a:cs typeface="Raleway"/>
              <a:sym typeface="Raleway"/>
            </a:endParaRPr>
          </a:p>
          <a:p>
            <a:pPr indent="-180975" lvl="0" marL="257175" marR="0" rtl="0" algn="l">
              <a:lnSpc>
                <a:spcPct val="100000"/>
              </a:lnSpc>
              <a:spcBef>
                <a:spcPts val="0"/>
              </a:spcBef>
              <a:spcAft>
                <a:spcPts val="0"/>
              </a:spcAft>
              <a:buClr>
                <a:srgbClr val="000000"/>
              </a:buClr>
              <a:buSzPts val="1200"/>
              <a:buFont typeface="Calibri"/>
              <a:buNone/>
            </a:pPr>
            <a:r>
              <a:t/>
            </a:r>
            <a:endParaRPr i="0" sz="1200" u="none" cap="none" strike="noStrike">
              <a:solidFill>
                <a:schemeClr val="dk1"/>
              </a:solidFill>
              <a:latin typeface="Raleway"/>
              <a:ea typeface="Raleway"/>
              <a:cs typeface="Raleway"/>
              <a:sym typeface="Raleway"/>
            </a:endParaRPr>
          </a:p>
          <a:p>
            <a:pPr indent="-257175" lvl="0" marL="257175" marR="0" rtl="0" algn="l">
              <a:lnSpc>
                <a:spcPct val="100000"/>
              </a:lnSpc>
              <a:spcBef>
                <a:spcPts val="0"/>
              </a:spcBef>
              <a:spcAft>
                <a:spcPts val="0"/>
              </a:spcAft>
              <a:buClr>
                <a:schemeClr val="dk1"/>
              </a:buClr>
              <a:buSzPts val="1200"/>
              <a:buFont typeface="Arial"/>
              <a:buAutoNum type="arabicPeriod"/>
            </a:pPr>
            <a:r>
              <a:rPr b="1" i="0" lang="en" sz="1200" u="none" cap="none" strike="noStrike">
                <a:solidFill>
                  <a:schemeClr val="dk1"/>
                </a:solidFill>
                <a:latin typeface="Raleway"/>
                <a:ea typeface="Raleway"/>
                <a:cs typeface="Raleway"/>
                <a:sym typeface="Raleway"/>
              </a:rPr>
              <a:t>Continuous</a:t>
            </a:r>
            <a:r>
              <a:rPr i="0" lang="en" sz="1200" u="none" cap="none" strike="noStrike">
                <a:solidFill>
                  <a:schemeClr val="dk1"/>
                </a:solidFill>
                <a:latin typeface="Raleway"/>
                <a:ea typeface="Raleway"/>
                <a:cs typeface="Raleway"/>
                <a:sym typeface="Raleway"/>
              </a:rPr>
              <a:t> </a:t>
            </a:r>
            <a:r>
              <a:rPr b="1" i="0" lang="en" sz="1200" u="none" cap="none" strike="noStrike">
                <a:solidFill>
                  <a:schemeClr val="dk1"/>
                </a:solidFill>
                <a:latin typeface="Raleway"/>
                <a:ea typeface="Raleway"/>
                <a:cs typeface="Raleway"/>
                <a:sym typeface="Raleway"/>
              </a:rPr>
              <a:t>delivery</a:t>
            </a:r>
            <a:r>
              <a:rPr i="0" lang="en" sz="1200" u="none" cap="none" strike="noStrike">
                <a:solidFill>
                  <a:schemeClr val="dk1"/>
                </a:solidFill>
                <a:latin typeface="Raleway"/>
                <a:ea typeface="Raleway"/>
                <a:cs typeface="Raleway"/>
                <a:sym typeface="Raleway"/>
              </a:rPr>
              <a:t> to let  customers know the progress</a:t>
            </a:r>
            <a:endParaRPr i="0" sz="1400" u="none" cap="none" strike="noStrike">
              <a:solidFill>
                <a:schemeClr val="dk1"/>
              </a:solidFill>
              <a:latin typeface="Raleway"/>
              <a:ea typeface="Raleway"/>
              <a:cs typeface="Raleway"/>
              <a:sym typeface="Raleway"/>
            </a:endParaRPr>
          </a:p>
          <a:p>
            <a:pPr indent="-180975" lvl="0" marL="257175" marR="0" rtl="0" algn="l">
              <a:lnSpc>
                <a:spcPct val="100000"/>
              </a:lnSpc>
              <a:spcBef>
                <a:spcPts val="0"/>
              </a:spcBef>
              <a:spcAft>
                <a:spcPts val="0"/>
              </a:spcAft>
              <a:buClr>
                <a:srgbClr val="000000"/>
              </a:buClr>
              <a:buSzPts val="1200"/>
              <a:buFont typeface="Calibri"/>
              <a:buNone/>
            </a:pPr>
            <a:r>
              <a:t/>
            </a:r>
            <a:endParaRPr i="0" sz="1200" u="none" cap="none" strike="noStrike">
              <a:solidFill>
                <a:schemeClr val="dk1"/>
              </a:solidFill>
              <a:latin typeface="Raleway"/>
              <a:ea typeface="Raleway"/>
              <a:cs typeface="Raleway"/>
              <a:sym typeface="Raleway"/>
            </a:endParaRPr>
          </a:p>
          <a:p>
            <a:pPr indent="-257175" lvl="0" marL="257175" marR="0" rtl="0" algn="l">
              <a:lnSpc>
                <a:spcPct val="100000"/>
              </a:lnSpc>
              <a:spcBef>
                <a:spcPts val="0"/>
              </a:spcBef>
              <a:spcAft>
                <a:spcPts val="0"/>
              </a:spcAft>
              <a:buClr>
                <a:schemeClr val="dk1"/>
              </a:buClr>
              <a:buSzPts val="1200"/>
              <a:buFont typeface="Arial"/>
              <a:buAutoNum type="arabicPeriod"/>
            </a:pPr>
            <a:r>
              <a:rPr i="0" lang="en" sz="1200" u="none" cap="none" strike="noStrike">
                <a:solidFill>
                  <a:schemeClr val="dk1"/>
                </a:solidFill>
                <a:latin typeface="Raleway"/>
                <a:ea typeface="Raleway"/>
                <a:cs typeface="Raleway"/>
                <a:sym typeface="Raleway"/>
              </a:rPr>
              <a:t>Delivery of values to the customers by </a:t>
            </a:r>
            <a:r>
              <a:rPr b="1" i="0" lang="en" sz="1200" u="none" cap="none" strike="noStrike">
                <a:solidFill>
                  <a:schemeClr val="dk1"/>
                </a:solidFill>
                <a:latin typeface="Raleway"/>
                <a:ea typeface="Raleway"/>
                <a:cs typeface="Raleway"/>
                <a:sym typeface="Raleway"/>
              </a:rPr>
              <a:t>fulfilling the top priority requirements first</a:t>
            </a:r>
            <a:endParaRPr i="0" sz="1200" u="none" cap="none" strike="noStrike">
              <a:solidFill>
                <a:schemeClr val="dk1"/>
              </a:solidFill>
              <a:latin typeface="Raleway"/>
              <a:ea typeface="Raleway"/>
              <a:cs typeface="Raleway"/>
              <a:sym typeface="Raleway"/>
            </a:endParaRPr>
          </a:p>
          <a:p>
            <a:pPr indent="0" lvl="0" marL="0" marR="0" rtl="0" algn="l">
              <a:lnSpc>
                <a:spcPct val="100000"/>
              </a:lnSpc>
              <a:spcBef>
                <a:spcPts val="0"/>
              </a:spcBef>
              <a:spcAft>
                <a:spcPts val="0"/>
              </a:spcAft>
              <a:buClr>
                <a:srgbClr val="000000"/>
              </a:buClr>
              <a:buSzPts val="1200"/>
              <a:buFont typeface="Arial"/>
              <a:buNone/>
            </a:pPr>
            <a:r>
              <a:t/>
            </a:r>
            <a:endParaRPr i="0" sz="1200" u="none" cap="none" strike="noStrike">
              <a:solidFill>
                <a:schemeClr val="dk1"/>
              </a:solidFill>
              <a:latin typeface="Raleway"/>
              <a:ea typeface="Raleway"/>
              <a:cs typeface="Raleway"/>
              <a:sym typeface="Raleway"/>
            </a:endParaRPr>
          </a:p>
          <a:p>
            <a:pPr indent="0" lvl="0" marL="0" marR="0" rtl="0" algn="l">
              <a:lnSpc>
                <a:spcPct val="100000"/>
              </a:lnSpc>
              <a:spcBef>
                <a:spcPts val="0"/>
              </a:spcBef>
              <a:spcAft>
                <a:spcPts val="0"/>
              </a:spcAft>
              <a:buClr>
                <a:srgbClr val="000000"/>
              </a:buClr>
              <a:buSzPts val="1200"/>
              <a:buFont typeface="Arial"/>
              <a:buNone/>
            </a:pPr>
            <a:r>
              <a:rPr i="0" lang="en" sz="1200" u="none" cap="none" strike="noStrike">
                <a:solidFill>
                  <a:schemeClr val="dk1"/>
                </a:solidFill>
                <a:latin typeface="Raleway"/>
                <a:ea typeface="Raleway"/>
                <a:cs typeface="Raleway"/>
                <a:sym typeface="Raleway"/>
              </a:rPr>
              <a:t>The output of each iteration is working code that can be used to evaluate and </a:t>
            </a:r>
            <a:r>
              <a:rPr b="1" i="0" lang="en" sz="1200" u="none" cap="none" strike="noStrike">
                <a:solidFill>
                  <a:schemeClr val="dk1"/>
                </a:solidFill>
                <a:latin typeface="Raleway"/>
                <a:ea typeface="Raleway"/>
                <a:cs typeface="Raleway"/>
                <a:sym typeface="Raleway"/>
              </a:rPr>
              <a:t>respond to</a:t>
            </a:r>
            <a:r>
              <a:rPr i="0" lang="en" sz="1200" u="none" cap="none" strike="noStrike">
                <a:solidFill>
                  <a:schemeClr val="dk1"/>
                </a:solidFill>
                <a:latin typeface="Raleway"/>
                <a:ea typeface="Raleway"/>
                <a:cs typeface="Raleway"/>
                <a:sym typeface="Raleway"/>
              </a:rPr>
              <a:t> </a:t>
            </a:r>
            <a:r>
              <a:rPr b="1" i="0" lang="en" sz="1200" u="none" cap="none" strike="noStrike">
                <a:solidFill>
                  <a:schemeClr val="dk1"/>
                </a:solidFill>
                <a:latin typeface="Raleway"/>
                <a:ea typeface="Raleway"/>
                <a:cs typeface="Raleway"/>
                <a:sym typeface="Raleway"/>
              </a:rPr>
              <a:t>changing and evolving user requirements</a:t>
            </a:r>
            <a:r>
              <a:rPr i="0" lang="en" sz="1200" u="none" cap="none" strike="noStrike">
                <a:solidFill>
                  <a:schemeClr val="dk1"/>
                </a:solidFill>
                <a:latin typeface="Raleway"/>
                <a:ea typeface="Raleway"/>
                <a:cs typeface="Raleway"/>
                <a:sym typeface="Raleway"/>
              </a:rPr>
              <a:t>.</a:t>
            </a:r>
            <a:endParaRPr i="0" sz="1400" u="none" cap="none" strike="noStrike">
              <a:solidFill>
                <a:schemeClr val="dk1"/>
              </a:solidFill>
              <a:latin typeface="Raleway"/>
              <a:ea typeface="Raleway"/>
              <a:cs typeface="Raleway"/>
              <a:sym typeface="Raleway"/>
            </a:endParaRPr>
          </a:p>
        </p:txBody>
      </p:sp>
      <p:pic>
        <p:nvPicPr>
          <p:cNvPr id="304" name="Google Shape;304;p49"/>
          <p:cNvPicPr preferRelativeResize="0"/>
          <p:nvPr/>
        </p:nvPicPr>
        <p:blipFill>
          <a:blip r:embed="rId3">
            <a:alphaModFix/>
          </a:blip>
          <a:stretch>
            <a:fillRect/>
          </a:stretch>
        </p:blipFill>
        <p:spPr>
          <a:xfrm>
            <a:off x="4761200" y="1206800"/>
            <a:ext cx="4243300" cy="27299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50"/>
          <p:cNvSpPr/>
          <p:nvPr/>
        </p:nvSpPr>
        <p:spPr>
          <a:xfrm>
            <a:off x="332925" y="1084950"/>
            <a:ext cx="3965700" cy="29736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100"/>
              <a:buFont typeface="Arial"/>
              <a:buNone/>
            </a:pPr>
            <a:r>
              <a:rPr b="1" lang="en" sz="1800">
                <a:solidFill>
                  <a:srgbClr val="666666"/>
                </a:solidFill>
                <a:latin typeface="Raleway"/>
                <a:ea typeface="Raleway"/>
                <a:cs typeface="Raleway"/>
                <a:sym typeface="Raleway"/>
              </a:rPr>
              <a:t>WELCOME CHANGE </a:t>
            </a:r>
            <a:endParaRPr b="1" sz="1800">
              <a:solidFill>
                <a:srgbClr val="666666"/>
              </a:solidFill>
              <a:latin typeface="Raleway"/>
              <a:ea typeface="Raleway"/>
              <a:cs typeface="Raleway"/>
              <a:sym typeface="Raleway"/>
            </a:endParaRPr>
          </a:p>
          <a:p>
            <a:pPr indent="0" lvl="0" marL="0" marR="0" rtl="0" algn="l">
              <a:lnSpc>
                <a:spcPct val="100000"/>
              </a:lnSpc>
              <a:spcBef>
                <a:spcPts val="0"/>
              </a:spcBef>
              <a:spcAft>
                <a:spcPts val="0"/>
              </a:spcAft>
              <a:buClr>
                <a:srgbClr val="000000"/>
              </a:buClr>
              <a:buSzPts val="1100"/>
              <a:buFont typeface="Arial"/>
              <a:buNone/>
            </a:pPr>
            <a:r>
              <a:t/>
            </a:r>
            <a:endParaRPr b="1" sz="1800">
              <a:solidFill>
                <a:srgbClr val="666666"/>
              </a:solidFill>
              <a:latin typeface="Raleway"/>
              <a:ea typeface="Raleway"/>
              <a:cs typeface="Raleway"/>
              <a:sym typeface="Raleway"/>
            </a:endParaRPr>
          </a:p>
          <a:p>
            <a:pPr indent="0" lvl="0" marL="0" marR="0" rtl="0" algn="l">
              <a:lnSpc>
                <a:spcPct val="100000"/>
              </a:lnSpc>
              <a:spcBef>
                <a:spcPts val="0"/>
              </a:spcBef>
              <a:spcAft>
                <a:spcPts val="0"/>
              </a:spcAft>
              <a:buClr>
                <a:srgbClr val="000000"/>
              </a:buClr>
              <a:buSzPts val="1200"/>
              <a:buFont typeface="Arial"/>
              <a:buNone/>
            </a:pPr>
            <a:r>
              <a:rPr i="0" lang="en" sz="1200" u="none" cap="none" strike="noStrike">
                <a:solidFill>
                  <a:schemeClr val="dk1"/>
                </a:solidFill>
                <a:latin typeface="Raleway"/>
                <a:ea typeface="Raleway"/>
                <a:cs typeface="Raleway"/>
                <a:sym typeface="Raleway"/>
              </a:rPr>
              <a:t>As well as welcoming change there needs to be </a:t>
            </a:r>
            <a:r>
              <a:rPr b="1" i="0" lang="en" sz="1200" u="none" cap="none" strike="noStrike">
                <a:solidFill>
                  <a:schemeClr val="dk1"/>
                </a:solidFill>
                <a:latin typeface="Raleway"/>
                <a:ea typeface="Raleway"/>
                <a:cs typeface="Raleway"/>
                <a:sym typeface="Raleway"/>
              </a:rPr>
              <a:t>responsiveness</a:t>
            </a:r>
            <a:r>
              <a:rPr i="0" lang="en" sz="1200" u="none" cap="none" strike="noStrike">
                <a:solidFill>
                  <a:schemeClr val="dk1"/>
                </a:solidFill>
                <a:latin typeface="Raleway"/>
                <a:ea typeface="Raleway"/>
                <a:cs typeface="Raleway"/>
                <a:sym typeface="Raleway"/>
              </a:rPr>
              <a:t> to change</a:t>
            </a:r>
            <a:endParaRPr i="0" sz="1400" u="none" cap="none" strike="noStrike">
              <a:solidFill>
                <a:schemeClr val="dk1"/>
              </a:solidFill>
              <a:latin typeface="Raleway"/>
              <a:ea typeface="Raleway"/>
              <a:cs typeface="Raleway"/>
              <a:sym typeface="Raleway"/>
            </a:endParaRPr>
          </a:p>
          <a:p>
            <a:pPr indent="0" lvl="0" marL="0" marR="0" rtl="0" algn="l">
              <a:lnSpc>
                <a:spcPct val="100000"/>
              </a:lnSpc>
              <a:spcBef>
                <a:spcPts val="0"/>
              </a:spcBef>
              <a:spcAft>
                <a:spcPts val="0"/>
              </a:spcAft>
              <a:buClr>
                <a:srgbClr val="000000"/>
              </a:buClr>
              <a:buSzPts val="1200"/>
              <a:buFont typeface="Arial"/>
              <a:buNone/>
            </a:pPr>
            <a:r>
              <a:t/>
            </a:r>
            <a:endParaRPr i="0" sz="1200" u="none" cap="none" strike="noStrike">
              <a:solidFill>
                <a:schemeClr val="dk1"/>
              </a:solidFill>
              <a:latin typeface="Raleway"/>
              <a:ea typeface="Raleway"/>
              <a:cs typeface="Raleway"/>
              <a:sym typeface="Raleway"/>
            </a:endParaRPr>
          </a:p>
          <a:p>
            <a:pPr indent="0" lvl="0" marL="0" marR="0" rtl="0" algn="l">
              <a:lnSpc>
                <a:spcPct val="100000"/>
              </a:lnSpc>
              <a:spcBef>
                <a:spcPts val="0"/>
              </a:spcBef>
              <a:spcAft>
                <a:spcPts val="0"/>
              </a:spcAft>
              <a:buClr>
                <a:srgbClr val="000000"/>
              </a:buClr>
              <a:buSzPts val="1200"/>
              <a:buFont typeface="Arial"/>
              <a:buNone/>
            </a:pPr>
            <a:r>
              <a:rPr i="0" lang="en" sz="1200" u="none" cap="none" strike="noStrike">
                <a:solidFill>
                  <a:schemeClr val="dk1"/>
                </a:solidFill>
                <a:latin typeface="Raleway"/>
                <a:ea typeface="Raleway"/>
                <a:cs typeface="Raleway"/>
                <a:sym typeface="Raleway"/>
              </a:rPr>
              <a:t>You can implement changes </a:t>
            </a:r>
            <a:r>
              <a:rPr i="1" lang="en" sz="1200" u="none" cap="none" strike="noStrike">
                <a:solidFill>
                  <a:schemeClr val="dk1"/>
                </a:solidFill>
                <a:latin typeface="Raleway"/>
                <a:ea typeface="Raleway"/>
                <a:cs typeface="Raleway"/>
                <a:sym typeface="Raleway"/>
              </a:rPr>
              <a:t>now -- </a:t>
            </a:r>
            <a:r>
              <a:rPr i="0" lang="en" sz="1200" u="none" cap="none" strike="noStrike">
                <a:solidFill>
                  <a:schemeClr val="dk1"/>
                </a:solidFill>
                <a:latin typeface="Raleway"/>
                <a:ea typeface="Raleway"/>
                <a:cs typeface="Raleway"/>
                <a:sym typeface="Raleway"/>
              </a:rPr>
              <a:t>you don’t need to wait for the next system to be built or a system redesign</a:t>
            </a:r>
            <a:endParaRPr i="0" sz="1400" u="none" cap="none" strike="noStrike">
              <a:solidFill>
                <a:schemeClr val="dk1"/>
              </a:solidFill>
              <a:latin typeface="Raleway"/>
              <a:ea typeface="Raleway"/>
              <a:cs typeface="Raleway"/>
              <a:sym typeface="Raleway"/>
            </a:endParaRPr>
          </a:p>
          <a:p>
            <a:pPr indent="0" lvl="0" marL="0" marR="0" rtl="0" algn="l">
              <a:lnSpc>
                <a:spcPct val="100000"/>
              </a:lnSpc>
              <a:spcBef>
                <a:spcPts val="0"/>
              </a:spcBef>
              <a:spcAft>
                <a:spcPts val="0"/>
              </a:spcAft>
              <a:buClr>
                <a:srgbClr val="000000"/>
              </a:buClr>
              <a:buSzPts val="1200"/>
              <a:buFont typeface="Arial"/>
              <a:buNone/>
            </a:pPr>
            <a:r>
              <a:t/>
            </a:r>
            <a:endParaRPr i="0" sz="1200" u="none" cap="none" strike="noStrike">
              <a:solidFill>
                <a:schemeClr val="dk1"/>
              </a:solidFill>
              <a:latin typeface="Raleway"/>
              <a:ea typeface="Raleway"/>
              <a:cs typeface="Raleway"/>
              <a:sym typeface="Raleway"/>
            </a:endParaRPr>
          </a:p>
          <a:p>
            <a:pPr indent="0" lvl="0" marL="0" marR="0" rtl="0" algn="l">
              <a:lnSpc>
                <a:spcPct val="100000"/>
              </a:lnSpc>
              <a:spcBef>
                <a:spcPts val="0"/>
              </a:spcBef>
              <a:spcAft>
                <a:spcPts val="0"/>
              </a:spcAft>
              <a:buClr>
                <a:srgbClr val="000000"/>
              </a:buClr>
              <a:buSzPts val="1200"/>
              <a:buFont typeface="Arial"/>
              <a:buNone/>
            </a:pPr>
            <a:r>
              <a:rPr i="0" lang="en" sz="1200" u="none" cap="none" strike="noStrike">
                <a:solidFill>
                  <a:schemeClr val="dk1"/>
                </a:solidFill>
                <a:latin typeface="Raleway"/>
                <a:ea typeface="Raleway"/>
                <a:cs typeface="Raleway"/>
                <a:sym typeface="Raleway"/>
              </a:rPr>
              <a:t>Shorten the distance between conceiving and implementing an important change. And even if it’s late in the development process, don’t be afraid to make a shift.</a:t>
            </a:r>
            <a:endParaRPr i="0" sz="1400" u="none" cap="none" strike="noStrike">
              <a:solidFill>
                <a:schemeClr val="dk1"/>
              </a:solidFill>
              <a:latin typeface="Raleway"/>
              <a:ea typeface="Raleway"/>
              <a:cs typeface="Raleway"/>
              <a:sym typeface="Raleway"/>
            </a:endParaRPr>
          </a:p>
          <a:p>
            <a:pPr indent="0" lvl="0" marL="0" marR="0" rtl="0" algn="l">
              <a:lnSpc>
                <a:spcPct val="100000"/>
              </a:lnSpc>
              <a:spcBef>
                <a:spcPts val="0"/>
              </a:spcBef>
              <a:spcAft>
                <a:spcPts val="0"/>
              </a:spcAft>
              <a:buClr>
                <a:srgbClr val="000000"/>
              </a:buClr>
              <a:buSzPts val="1200"/>
              <a:buFont typeface="Arial"/>
              <a:buNone/>
            </a:pPr>
            <a:r>
              <a:t/>
            </a:r>
            <a:endParaRPr i="0" sz="1200" u="none" cap="none" strike="noStrike">
              <a:solidFill>
                <a:schemeClr val="dk1"/>
              </a:solidFill>
              <a:latin typeface="Raleway"/>
              <a:ea typeface="Raleway"/>
              <a:cs typeface="Raleway"/>
              <a:sym typeface="Raleway"/>
            </a:endParaRPr>
          </a:p>
          <a:p>
            <a:pPr indent="0" lvl="0" marL="0" marR="0" rtl="0" algn="l">
              <a:lnSpc>
                <a:spcPct val="100000"/>
              </a:lnSpc>
              <a:spcBef>
                <a:spcPts val="0"/>
              </a:spcBef>
              <a:spcAft>
                <a:spcPts val="0"/>
              </a:spcAft>
              <a:buClr>
                <a:srgbClr val="000000"/>
              </a:buClr>
              <a:buSzPts val="1200"/>
              <a:buFont typeface="Arial"/>
              <a:buNone/>
            </a:pPr>
            <a:r>
              <a:rPr i="0" lang="en" sz="1200" u="none" cap="none" strike="noStrike">
                <a:solidFill>
                  <a:schemeClr val="dk1"/>
                </a:solidFill>
                <a:latin typeface="Raleway"/>
                <a:ea typeface="Raleway"/>
                <a:cs typeface="Raleway"/>
                <a:sym typeface="Raleway"/>
              </a:rPr>
              <a:t>This enhances competitive advantage to emerging opportunities</a:t>
            </a:r>
            <a:endParaRPr i="0" sz="1400" u="none" cap="none" strike="noStrike">
              <a:solidFill>
                <a:schemeClr val="dk1"/>
              </a:solidFill>
              <a:latin typeface="Raleway"/>
              <a:ea typeface="Raleway"/>
              <a:cs typeface="Raleway"/>
              <a:sym typeface="Raleway"/>
            </a:endParaRPr>
          </a:p>
        </p:txBody>
      </p:sp>
      <p:pic>
        <p:nvPicPr>
          <p:cNvPr descr="Image result for change sign" id="310" name="Google Shape;310;p50"/>
          <p:cNvPicPr preferRelativeResize="0"/>
          <p:nvPr/>
        </p:nvPicPr>
        <p:blipFill rotWithShape="1">
          <a:blip r:embed="rId3">
            <a:alphaModFix/>
          </a:blip>
          <a:srcRect b="0" l="0" r="0" t="0"/>
          <a:stretch/>
        </p:blipFill>
        <p:spPr>
          <a:xfrm>
            <a:off x="4886919" y="1003980"/>
            <a:ext cx="3937661" cy="3054574"/>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51"/>
          <p:cNvSpPr/>
          <p:nvPr/>
        </p:nvSpPr>
        <p:spPr>
          <a:xfrm>
            <a:off x="332925" y="1125427"/>
            <a:ext cx="3965700" cy="29736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1100"/>
              <a:buFont typeface="Arial"/>
              <a:buNone/>
            </a:pPr>
            <a:r>
              <a:rPr b="1" lang="en" sz="1800">
                <a:solidFill>
                  <a:srgbClr val="666666"/>
                </a:solidFill>
                <a:latin typeface="Raleway"/>
                <a:ea typeface="Raleway"/>
                <a:cs typeface="Raleway"/>
                <a:sym typeface="Raleway"/>
              </a:rPr>
              <a:t>DELIVER WORKING SOFTWARE FREQUENTLY</a:t>
            </a:r>
            <a:endParaRPr b="1" sz="1800">
              <a:solidFill>
                <a:schemeClr val="dk2"/>
              </a:solidFill>
              <a:latin typeface="Raleway"/>
              <a:ea typeface="Raleway"/>
              <a:cs typeface="Raleway"/>
              <a:sym typeface="Raleway"/>
            </a:endParaRPr>
          </a:p>
          <a:p>
            <a:pPr indent="0" lvl="0" marL="0" rtl="0" algn="l">
              <a:spcBef>
                <a:spcPts val="0"/>
              </a:spcBef>
              <a:spcAft>
                <a:spcPts val="0"/>
              </a:spcAft>
              <a:buClr>
                <a:srgbClr val="000000"/>
              </a:buClr>
              <a:buSzPts val="1200"/>
              <a:buFont typeface="Arial"/>
              <a:buNone/>
            </a:pPr>
            <a:r>
              <a:t/>
            </a:r>
            <a:endParaRPr sz="1200">
              <a:solidFill>
                <a:schemeClr val="dk1"/>
              </a:solidFill>
              <a:latin typeface="Raleway"/>
              <a:ea typeface="Raleway"/>
              <a:cs typeface="Raleway"/>
              <a:sym typeface="Raleway"/>
            </a:endParaRPr>
          </a:p>
          <a:p>
            <a:pPr indent="0" lvl="0" marL="0" rtl="0" algn="l">
              <a:spcBef>
                <a:spcPts val="0"/>
              </a:spcBef>
              <a:spcAft>
                <a:spcPts val="0"/>
              </a:spcAft>
              <a:buClr>
                <a:srgbClr val="000000"/>
              </a:buClr>
              <a:buSzPts val="1200"/>
              <a:buFont typeface="Arial"/>
              <a:buNone/>
            </a:pPr>
            <a:r>
              <a:rPr lang="en" sz="1200">
                <a:solidFill>
                  <a:schemeClr val="dk1"/>
                </a:solidFill>
                <a:latin typeface="Raleway"/>
                <a:ea typeface="Raleway"/>
                <a:cs typeface="Raleway"/>
                <a:sym typeface="Raleway"/>
              </a:rPr>
              <a:t>Delivering frequently provides immediate value to the customer </a:t>
            </a:r>
            <a:endParaRPr>
              <a:solidFill>
                <a:schemeClr val="dk1"/>
              </a:solidFill>
              <a:latin typeface="Raleway"/>
              <a:ea typeface="Raleway"/>
              <a:cs typeface="Raleway"/>
              <a:sym typeface="Raleway"/>
            </a:endParaRPr>
          </a:p>
          <a:p>
            <a:pPr indent="0" lvl="0" marL="0" rtl="0" algn="l">
              <a:spcBef>
                <a:spcPts val="0"/>
              </a:spcBef>
              <a:spcAft>
                <a:spcPts val="0"/>
              </a:spcAft>
              <a:buClr>
                <a:srgbClr val="000000"/>
              </a:buClr>
              <a:buSzPts val="1200"/>
              <a:buFont typeface="Arial"/>
              <a:buNone/>
            </a:pPr>
            <a:r>
              <a:t/>
            </a:r>
            <a:endParaRPr sz="1200">
              <a:solidFill>
                <a:schemeClr val="dk1"/>
              </a:solidFill>
              <a:latin typeface="Raleway"/>
              <a:ea typeface="Raleway"/>
              <a:cs typeface="Raleway"/>
              <a:sym typeface="Raleway"/>
            </a:endParaRPr>
          </a:p>
          <a:p>
            <a:pPr indent="0" lvl="0" marL="0" rtl="0" algn="l">
              <a:spcBef>
                <a:spcPts val="0"/>
              </a:spcBef>
              <a:spcAft>
                <a:spcPts val="0"/>
              </a:spcAft>
              <a:buClr>
                <a:srgbClr val="000000"/>
              </a:buClr>
              <a:buSzPts val="1200"/>
              <a:buFont typeface="Arial"/>
              <a:buNone/>
            </a:pPr>
            <a:r>
              <a:rPr lang="en" sz="1200">
                <a:solidFill>
                  <a:schemeClr val="dk1"/>
                </a:solidFill>
                <a:latin typeface="Raleway"/>
                <a:ea typeface="Raleway"/>
                <a:cs typeface="Raleway"/>
                <a:sym typeface="Raleway"/>
              </a:rPr>
              <a:t>It is the role of the team to make sure each feature is fully developed, tested and accepted by the product owner before stating it as delivered</a:t>
            </a:r>
            <a:endParaRPr>
              <a:solidFill>
                <a:schemeClr val="dk1"/>
              </a:solidFill>
              <a:latin typeface="Raleway"/>
              <a:ea typeface="Raleway"/>
              <a:cs typeface="Raleway"/>
              <a:sym typeface="Raleway"/>
            </a:endParaRPr>
          </a:p>
          <a:p>
            <a:pPr indent="0" lvl="0" marL="0" rtl="0" algn="l">
              <a:spcBef>
                <a:spcPts val="0"/>
              </a:spcBef>
              <a:spcAft>
                <a:spcPts val="0"/>
              </a:spcAft>
              <a:buClr>
                <a:srgbClr val="000000"/>
              </a:buClr>
              <a:buSzPts val="1200"/>
              <a:buFont typeface="Arial"/>
              <a:buNone/>
            </a:pPr>
            <a:r>
              <a:t/>
            </a:r>
            <a:endParaRPr sz="1200">
              <a:solidFill>
                <a:schemeClr val="dk1"/>
              </a:solidFill>
              <a:latin typeface="Raleway"/>
              <a:ea typeface="Raleway"/>
              <a:cs typeface="Raleway"/>
              <a:sym typeface="Raleway"/>
            </a:endParaRPr>
          </a:p>
          <a:p>
            <a:pPr indent="0" lvl="0" marL="0" rtl="0" algn="l">
              <a:spcBef>
                <a:spcPts val="0"/>
              </a:spcBef>
              <a:spcAft>
                <a:spcPts val="0"/>
              </a:spcAft>
              <a:buClr>
                <a:srgbClr val="000000"/>
              </a:buClr>
              <a:buSzPts val="1200"/>
              <a:buFont typeface="Arial"/>
              <a:buNone/>
            </a:pPr>
            <a:r>
              <a:rPr lang="en" sz="1200">
                <a:solidFill>
                  <a:schemeClr val="dk1"/>
                </a:solidFill>
                <a:latin typeface="Raleway"/>
                <a:ea typeface="Raleway"/>
                <a:cs typeface="Raleway"/>
                <a:sym typeface="Raleway"/>
              </a:rPr>
              <a:t>The project team activities are structured within a sprint to focus on </a:t>
            </a:r>
            <a:r>
              <a:rPr b="1" lang="en" sz="1200">
                <a:solidFill>
                  <a:schemeClr val="dk1"/>
                </a:solidFill>
                <a:latin typeface="Raleway"/>
                <a:ea typeface="Raleway"/>
                <a:cs typeface="Raleway"/>
                <a:sym typeface="Raleway"/>
              </a:rPr>
              <a:t>delivery of value</a:t>
            </a:r>
            <a:endParaRPr>
              <a:solidFill>
                <a:schemeClr val="dk1"/>
              </a:solidFill>
              <a:latin typeface="Raleway"/>
              <a:ea typeface="Raleway"/>
              <a:cs typeface="Raleway"/>
              <a:sym typeface="Raleway"/>
            </a:endParaRPr>
          </a:p>
          <a:p>
            <a:pPr indent="0" lvl="0" marL="0" rtl="0" algn="l">
              <a:spcBef>
                <a:spcPts val="0"/>
              </a:spcBef>
              <a:spcAft>
                <a:spcPts val="0"/>
              </a:spcAft>
              <a:buClr>
                <a:srgbClr val="000000"/>
              </a:buClr>
              <a:buSzPts val="1200"/>
              <a:buFont typeface="Arial"/>
              <a:buNone/>
            </a:pPr>
            <a:r>
              <a:t/>
            </a:r>
            <a:endParaRPr b="1" sz="1200">
              <a:solidFill>
                <a:schemeClr val="dk1"/>
              </a:solidFill>
              <a:latin typeface="Raleway"/>
              <a:ea typeface="Raleway"/>
              <a:cs typeface="Raleway"/>
              <a:sym typeface="Raleway"/>
            </a:endParaRPr>
          </a:p>
          <a:p>
            <a:pPr indent="0" lvl="0" marL="0" rtl="0" algn="l">
              <a:spcBef>
                <a:spcPts val="0"/>
              </a:spcBef>
              <a:spcAft>
                <a:spcPts val="0"/>
              </a:spcAft>
              <a:buClr>
                <a:srgbClr val="000000"/>
              </a:buClr>
              <a:buSzPts val="1200"/>
              <a:buFont typeface="Arial"/>
              <a:buNone/>
            </a:pPr>
            <a:r>
              <a:rPr lang="en" sz="1200">
                <a:solidFill>
                  <a:schemeClr val="dk1"/>
                </a:solidFill>
                <a:latin typeface="Raleway"/>
                <a:ea typeface="Raleway"/>
                <a:cs typeface="Raleway"/>
                <a:sym typeface="Raleway"/>
              </a:rPr>
              <a:t>So, focus more on delivering rather than just planning for delivery.  This gives you the opportunity to improve the efficiency and effectiveness of the work</a:t>
            </a:r>
            <a:endParaRPr b="1" sz="1200">
              <a:solidFill>
                <a:schemeClr val="dk1"/>
              </a:solidFill>
              <a:latin typeface="Raleway"/>
              <a:ea typeface="Raleway"/>
              <a:cs typeface="Raleway"/>
              <a:sym typeface="Raleway"/>
            </a:endParaRPr>
          </a:p>
          <a:p>
            <a:pPr indent="0" lvl="0" marL="0" marR="0" rtl="0" algn="l">
              <a:lnSpc>
                <a:spcPct val="100000"/>
              </a:lnSpc>
              <a:spcBef>
                <a:spcPts val="0"/>
              </a:spcBef>
              <a:spcAft>
                <a:spcPts val="0"/>
              </a:spcAft>
              <a:buClr>
                <a:srgbClr val="000000"/>
              </a:buClr>
              <a:buSzPts val="1200"/>
              <a:buFont typeface="Arial"/>
              <a:buNone/>
            </a:pPr>
            <a:r>
              <a:t/>
            </a:r>
            <a:endParaRPr sz="1200">
              <a:solidFill>
                <a:schemeClr val="dk1"/>
              </a:solidFill>
              <a:latin typeface="Raleway"/>
              <a:ea typeface="Raleway"/>
              <a:cs typeface="Raleway"/>
              <a:sym typeface="Raleway"/>
            </a:endParaRPr>
          </a:p>
        </p:txBody>
      </p:sp>
      <p:pic>
        <p:nvPicPr>
          <p:cNvPr id="316" name="Google Shape;316;p51"/>
          <p:cNvPicPr preferRelativeResize="0"/>
          <p:nvPr/>
        </p:nvPicPr>
        <p:blipFill>
          <a:blip r:embed="rId3">
            <a:alphaModFix/>
          </a:blip>
          <a:stretch>
            <a:fillRect/>
          </a:stretch>
        </p:blipFill>
        <p:spPr>
          <a:xfrm>
            <a:off x="4572000" y="1439988"/>
            <a:ext cx="4540575" cy="2263531"/>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52"/>
          <p:cNvSpPr/>
          <p:nvPr/>
        </p:nvSpPr>
        <p:spPr>
          <a:xfrm>
            <a:off x="332925" y="1125427"/>
            <a:ext cx="3965700" cy="29736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1100"/>
              <a:buFont typeface="Arial"/>
              <a:buNone/>
            </a:pPr>
            <a:r>
              <a:rPr b="1" lang="en" sz="1800">
                <a:solidFill>
                  <a:srgbClr val="666666"/>
                </a:solidFill>
                <a:latin typeface="Raleway"/>
                <a:ea typeface="Raleway"/>
                <a:cs typeface="Raleway"/>
                <a:sym typeface="Raleway"/>
              </a:rPr>
              <a:t>WORKING TOGETHER</a:t>
            </a:r>
            <a:endParaRPr b="1" sz="1800">
              <a:solidFill>
                <a:schemeClr val="dk2"/>
              </a:solidFill>
              <a:latin typeface="Raleway"/>
              <a:ea typeface="Raleway"/>
              <a:cs typeface="Raleway"/>
              <a:sym typeface="Raleway"/>
            </a:endParaRPr>
          </a:p>
          <a:p>
            <a:pPr indent="0" lvl="0" marL="0" rtl="0" algn="l">
              <a:spcBef>
                <a:spcPts val="0"/>
              </a:spcBef>
              <a:spcAft>
                <a:spcPts val="0"/>
              </a:spcAft>
              <a:buClr>
                <a:srgbClr val="000000"/>
              </a:buClr>
              <a:buSzPts val="1200"/>
              <a:buFont typeface="Arial"/>
              <a:buNone/>
            </a:pPr>
            <a:r>
              <a:t/>
            </a:r>
            <a:endParaRPr sz="1200">
              <a:solidFill>
                <a:schemeClr val="dk1"/>
              </a:solidFill>
              <a:latin typeface="Raleway"/>
              <a:ea typeface="Raleway"/>
              <a:cs typeface="Raleway"/>
              <a:sym typeface="Raleway"/>
            </a:endParaRPr>
          </a:p>
          <a:p>
            <a:pPr indent="0" lvl="0" marL="0" rtl="0" algn="l">
              <a:spcBef>
                <a:spcPts val="0"/>
              </a:spcBef>
              <a:spcAft>
                <a:spcPts val="0"/>
              </a:spcAft>
              <a:buClr>
                <a:srgbClr val="000000"/>
              </a:buClr>
              <a:buSzPts val="1200"/>
              <a:buFont typeface="Arial"/>
              <a:buNone/>
            </a:pPr>
            <a:r>
              <a:rPr lang="en" sz="1200">
                <a:solidFill>
                  <a:schemeClr val="dk1"/>
                </a:solidFill>
                <a:latin typeface="Raleway"/>
                <a:ea typeface="Raleway"/>
                <a:cs typeface="Raleway"/>
                <a:sym typeface="Raleway"/>
              </a:rPr>
              <a:t>This one is crucial, especially because it doesn’t come naturally to most people</a:t>
            </a:r>
            <a:endParaRPr>
              <a:solidFill>
                <a:schemeClr val="dk1"/>
              </a:solidFill>
              <a:latin typeface="Raleway"/>
              <a:ea typeface="Raleway"/>
              <a:cs typeface="Raleway"/>
              <a:sym typeface="Raleway"/>
            </a:endParaRPr>
          </a:p>
          <a:p>
            <a:pPr indent="0" lvl="0" marL="0" rtl="0" algn="l">
              <a:spcBef>
                <a:spcPts val="0"/>
              </a:spcBef>
              <a:spcAft>
                <a:spcPts val="0"/>
              </a:spcAft>
              <a:buClr>
                <a:srgbClr val="000000"/>
              </a:buClr>
              <a:buSzPts val="1200"/>
              <a:buFont typeface="Arial"/>
              <a:buNone/>
            </a:pPr>
            <a:r>
              <a:t/>
            </a:r>
            <a:endParaRPr sz="1200">
              <a:solidFill>
                <a:schemeClr val="dk1"/>
              </a:solidFill>
              <a:latin typeface="Raleway"/>
              <a:ea typeface="Raleway"/>
              <a:cs typeface="Raleway"/>
              <a:sym typeface="Raleway"/>
            </a:endParaRPr>
          </a:p>
          <a:p>
            <a:pPr indent="0" lvl="0" marL="0" rtl="0" algn="l">
              <a:spcBef>
                <a:spcPts val="0"/>
              </a:spcBef>
              <a:spcAft>
                <a:spcPts val="0"/>
              </a:spcAft>
              <a:buClr>
                <a:srgbClr val="000000"/>
              </a:buClr>
              <a:buSzPts val="1200"/>
              <a:buFont typeface="Arial"/>
              <a:buNone/>
            </a:pPr>
            <a:r>
              <a:rPr lang="en" sz="1200">
                <a:solidFill>
                  <a:schemeClr val="dk1"/>
                </a:solidFill>
                <a:latin typeface="Raleway"/>
                <a:ea typeface="Raleway"/>
                <a:cs typeface="Raleway"/>
                <a:sym typeface="Raleway"/>
              </a:rPr>
              <a:t>Co-location between business people and developers is usually the best way to handle this</a:t>
            </a:r>
            <a:endParaRPr>
              <a:solidFill>
                <a:schemeClr val="dk1"/>
              </a:solidFill>
              <a:latin typeface="Raleway"/>
              <a:ea typeface="Raleway"/>
              <a:cs typeface="Raleway"/>
              <a:sym typeface="Raleway"/>
            </a:endParaRPr>
          </a:p>
          <a:p>
            <a:pPr indent="0" lvl="0" marL="0" rtl="0" algn="l">
              <a:spcBef>
                <a:spcPts val="0"/>
              </a:spcBef>
              <a:spcAft>
                <a:spcPts val="0"/>
              </a:spcAft>
              <a:buClr>
                <a:srgbClr val="000000"/>
              </a:buClr>
              <a:buSzPts val="1200"/>
              <a:buFont typeface="Arial"/>
              <a:buNone/>
            </a:pPr>
            <a:r>
              <a:t/>
            </a:r>
            <a:endParaRPr sz="1200">
              <a:solidFill>
                <a:schemeClr val="dk1"/>
              </a:solidFill>
              <a:latin typeface="Raleway"/>
              <a:ea typeface="Raleway"/>
              <a:cs typeface="Raleway"/>
              <a:sym typeface="Raleway"/>
            </a:endParaRPr>
          </a:p>
          <a:p>
            <a:pPr indent="0" lvl="0" marL="0" rtl="0" algn="l">
              <a:spcBef>
                <a:spcPts val="0"/>
              </a:spcBef>
              <a:spcAft>
                <a:spcPts val="0"/>
              </a:spcAft>
              <a:buClr>
                <a:srgbClr val="000000"/>
              </a:buClr>
              <a:buSzPts val="1200"/>
              <a:buFont typeface="Arial"/>
              <a:buNone/>
            </a:pPr>
            <a:r>
              <a:rPr lang="en" sz="1200">
                <a:solidFill>
                  <a:schemeClr val="dk1"/>
                </a:solidFill>
                <a:latin typeface="Raleway"/>
                <a:ea typeface="Raleway"/>
                <a:cs typeface="Raleway"/>
                <a:sym typeface="Raleway"/>
              </a:rPr>
              <a:t>Use communication tools for remote workers </a:t>
            </a:r>
            <a:endParaRPr>
              <a:solidFill>
                <a:schemeClr val="dk1"/>
              </a:solidFill>
              <a:latin typeface="Raleway"/>
              <a:ea typeface="Raleway"/>
              <a:cs typeface="Raleway"/>
              <a:sym typeface="Raleway"/>
            </a:endParaRPr>
          </a:p>
          <a:p>
            <a:pPr indent="0" lvl="0" marL="0" rtl="0" algn="l">
              <a:spcBef>
                <a:spcPts val="0"/>
              </a:spcBef>
              <a:spcAft>
                <a:spcPts val="0"/>
              </a:spcAft>
              <a:buClr>
                <a:srgbClr val="000000"/>
              </a:buClr>
              <a:buSzPts val="1200"/>
              <a:buFont typeface="Arial"/>
              <a:buNone/>
            </a:pPr>
            <a:r>
              <a:t/>
            </a:r>
            <a:endParaRPr sz="1200">
              <a:solidFill>
                <a:schemeClr val="dk1"/>
              </a:solidFill>
              <a:latin typeface="Raleway"/>
              <a:ea typeface="Raleway"/>
              <a:cs typeface="Raleway"/>
              <a:sym typeface="Raleway"/>
            </a:endParaRPr>
          </a:p>
          <a:p>
            <a:pPr indent="0" lvl="0" marL="0" rtl="0" algn="l">
              <a:spcBef>
                <a:spcPts val="0"/>
              </a:spcBef>
              <a:spcAft>
                <a:spcPts val="0"/>
              </a:spcAft>
              <a:buClr>
                <a:srgbClr val="000000"/>
              </a:buClr>
              <a:buSzPts val="1200"/>
              <a:buFont typeface="Arial"/>
              <a:buNone/>
            </a:pPr>
            <a:r>
              <a:rPr lang="en" sz="1200">
                <a:solidFill>
                  <a:schemeClr val="dk1"/>
                </a:solidFill>
                <a:latin typeface="Raleway"/>
                <a:ea typeface="Raleway"/>
                <a:cs typeface="Raleway"/>
                <a:sym typeface="Raleway"/>
              </a:rPr>
              <a:t>Communication helps the two sides better understand each other and leads to more productive work</a:t>
            </a:r>
            <a:endParaRPr>
              <a:solidFill>
                <a:schemeClr val="dk1"/>
              </a:solidFill>
              <a:latin typeface="Raleway"/>
              <a:ea typeface="Raleway"/>
              <a:cs typeface="Raleway"/>
              <a:sym typeface="Raleway"/>
            </a:endParaRPr>
          </a:p>
          <a:p>
            <a:pPr indent="0" lvl="0" marL="0" marR="0" rtl="0" algn="l">
              <a:lnSpc>
                <a:spcPct val="100000"/>
              </a:lnSpc>
              <a:spcBef>
                <a:spcPts val="0"/>
              </a:spcBef>
              <a:spcAft>
                <a:spcPts val="0"/>
              </a:spcAft>
              <a:buClr>
                <a:srgbClr val="000000"/>
              </a:buClr>
              <a:buSzPts val="1200"/>
              <a:buFont typeface="Arial"/>
              <a:buNone/>
            </a:pPr>
            <a:r>
              <a:t/>
            </a:r>
            <a:endParaRPr sz="1200">
              <a:solidFill>
                <a:schemeClr val="dk1"/>
              </a:solidFill>
              <a:latin typeface="Raleway"/>
              <a:ea typeface="Raleway"/>
              <a:cs typeface="Raleway"/>
              <a:sym typeface="Raleway"/>
            </a:endParaRPr>
          </a:p>
        </p:txBody>
      </p:sp>
      <p:pic>
        <p:nvPicPr>
          <p:cNvPr descr="Image result for work together" id="322" name="Google Shape;322;p52"/>
          <p:cNvPicPr preferRelativeResize="0"/>
          <p:nvPr/>
        </p:nvPicPr>
        <p:blipFill rotWithShape="1">
          <a:blip r:embed="rId3">
            <a:alphaModFix/>
          </a:blip>
          <a:srcRect b="0" l="0" r="0" t="0"/>
          <a:stretch/>
        </p:blipFill>
        <p:spPr>
          <a:xfrm>
            <a:off x="5075422" y="1378746"/>
            <a:ext cx="3571875" cy="2386013"/>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53"/>
          <p:cNvSpPr txBox="1"/>
          <p:nvPr>
            <p:ph type="title"/>
          </p:nvPr>
        </p:nvSpPr>
        <p:spPr>
          <a:xfrm>
            <a:off x="144900" y="-23700"/>
            <a:ext cx="7688700" cy="535200"/>
          </a:xfrm>
          <a:prstGeom prst="rect">
            <a:avLst/>
          </a:prstGeom>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
              <a:t>Multi-tasking</a:t>
            </a:r>
            <a:endParaRPr/>
          </a:p>
        </p:txBody>
      </p:sp>
      <p:graphicFrame>
        <p:nvGraphicFramePr>
          <p:cNvPr id="328" name="Google Shape;328;p53"/>
          <p:cNvGraphicFramePr/>
          <p:nvPr/>
        </p:nvGraphicFramePr>
        <p:xfrm>
          <a:off x="616688" y="1657936"/>
          <a:ext cx="3000000" cy="3000000"/>
        </p:xfrm>
        <a:graphic>
          <a:graphicData uri="http://schemas.openxmlformats.org/drawingml/2006/table">
            <a:tbl>
              <a:tblPr bandRow="1" firstRow="1">
                <a:noFill/>
                <a:tableStyleId>{4DF2F889-D83E-41C8-9907-2BC85254FFEE}</a:tableStyleId>
              </a:tblPr>
              <a:tblGrid>
                <a:gridCol w="2668775"/>
                <a:gridCol w="2668775"/>
                <a:gridCol w="2668775"/>
              </a:tblGrid>
              <a:tr h="237450">
                <a:tc>
                  <a:txBody>
                    <a:bodyPr/>
                    <a:lstStyle/>
                    <a:p>
                      <a:pPr indent="0" lvl="0" marL="0" marR="0" rtl="0" algn="l">
                        <a:lnSpc>
                          <a:spcPct val="100000"/>
                        </a:lnSpc>
                        <a:spcBef>
                          <a:spcPts val="0"/>
                        </a:spcBef>
                        <a:spcAft>
                          <a:spcPts val="0"/>
                        </a:spcAft>
                        <a:buClr>
                          <a:srgbClr val="000000"/>
                        </a:buClr>
                        <a:buSzPts val="1350"/>
                        <a:buFont typeface="Arial"/>
                        <a:buNone/>
                      </a:pPr>
                      <a:r>
                        <a:rPr lang="en" sz="1350" u="none" cap="none" strike="noStrike"/>
                        <a:t>Numbers</a:t>
                      </a:r>
                      <a:endParaRPr sz="1350" u="none" cap="none" strike="noStrike"/>
                    </a:p>
                  </a:txBody>
                  <a:tcPr marT="45725" marB="45725" marR="91450" marL="91450">
                    <a:solidFill>
                      <a:srgbClr val="6E7C8A"/>
                    </a:solidFill>
                  </a:tcPr>
                </a:tc>
                <a:tc>
                  <a:txBody>
                    <a:bodyPr/>
                    <a:lstStyle/>
                    <a:p>
                      <a:pPr indent="0" lvl="0" marL="0" marR="0" rtl="0" algn="l">
                        <a:lnSpc>
                          <a:spcPct val="100000"/>
                        </a:lnSpc>
                        <a:spcBef>
                          <a:spcPts val="0"/>
                        </a:spcBef>
                        <a:spcAft>
                          <a:spcPts val="0"/>
                        </a:spcAft>
                        <a:buClr>
                          <a:srgbClr val="000000"/>
                        </a:buClr>
                        <a:buSzPts val="1350"/>
                        <a:buFont typeface="Arial"/>
                        <a:buNone/>
                      </a:pPr>
                      <a:r>
                        <a:rPr lang="en" sz="1350" u="none" cap="none" strike="noStrike">
                          <a:latin typeface="Arial"/>
                          <a:ea typeface="Arial"/>
                          <a:cs typeface="Arial"/>
                          <a:sym typeface="Arial"/>
                        </a:rPr>
                        <a:t>Letters</a:t>
                      </a:r>
                      <a:endParaRPr sz="1350" u="none" cap="none" strike="noStrike">
                        <a:latin typeface="Arial"/>
                        <a:ea typeface="Arial"/>
                        <a:cs typeface="Arial"/>
                        <a:sym typeface="Arial"/>
                      </a:endParaRPr>
                    </a:p>
                  </a:txBody>
                  <a:tcPr marT="45725" marB="45725" marR="91450" marL="91450">
                    <a:solidFill>
                      <a:srgbClr val="6E7C8A"/>
                    </a:solidFill>
                  </a:tcPr>
                </a:tc>
                <a:tc>
                  <a:txBody>
                    <a:bodyPr/>
                    <a:lstStyle/>
                    <a:p>
                      <a:pPr indent="0" lvl="0" marL="0" marR="0" rtl="0" algn="l">
                        <a:lnSpc>
                          <a:spcPct val="100000"/>
                        </a:lnSpc>
                        <a:spcBef>
                          <a:spcPts val="0"/>
                        </a:spcBef>
                        <a:spcAft>
                          <a:spcPts val="0"/>
                        </a:spcAft>
                        <a:buClr>
                          <a:srgbClr val="000000"/>
                        </a:buClr>
                        <a:buSzPts val="1350"/>
                        <a:buFont typeface="Arial"/>
                        <a:buNone/>
                      </a:pPr>
                      <a:r>
                        <a:rPr lang="en" sz="1350" u="none" cap="none" strike="noStrike"/>
                        <a:t>Roman Numerals </a:t>
                      </a:r>
                      <a:endParaRPr sz="1350" u="none" cap="none" strike="noStrike"/>
                    </a:p>
                  </a:txBody>
                  <a:tcPr marT="45725" marB="45725" marR="91450" marL="91450">
                    <a:solidFill>
                      <a:srgbClr val="6E7C8A"/>
                    </a:solidFill>
                  </a:tcPr>
                </a:tc>
              </a:tr>
              <a:tr h="481800">
                <a:tc>
                  <a:txBody>
                    <a:bodyPr/>
                    <a:lstStyle/>
                    <a:p>
                      <a:pPr indent="0" lvl="0" marL="0" marR="0" rtl="0" algn="l">
                        <a:lnSpc>
                          <a:spcPct val="100000"/>
                        </a:lnSpc>
                        <a:spcBef>
                          <a:spcPts val="0"/>
                        </a:spcBef>
                        <a:spcAft>
                          <a:spcPts val="0"/>
                        </a:spcAft>
                        <a:buClr>
                          <a:srgbClr val="000000"/>
                        </a:buClr>
                        <a:buSzPts val="1350"/>
                        <a:buFont typeface="Arial"/>
                        <a:buNone/>
                      </a:pPr>
                      <a:r>
                        <a:rPr lang="en" sz="1350" u="none" cap="none" strike="noStrike">
                          <a:solidFill>
                            <a:srgbClr val="FFFFFF"/>
                          </a:solidFill>
                        </a:rPr>
                        <a:t>1, 2, 3, 4, 5, 6, 7, 8, 9, 10</a:t>
                      </a:r>
                      <a:endParaRPr sz="1350" u="none" cap="none" strike="noStrike">
                        <a:solidFill>
                          <a:srgbClr val="FFFFFF"/>
                        </a:solidFill>
                      </a:endParaRPr>
                    </a:p>
                  </a:txBody>
                  <a:tcPr marT="45725" marB="45725" marR="91450" marL="91450">
                    <a:solidFill>
                      <a:srgbClr val="6E7C8A"/>
                    </a:solidFill>
                  </a:tcPr>
                </a:tc>
                <a:tc>
                  <a:txBody>
                    <a:bodyPr/>
                    <a:lstStyle/>
                    <a:p>
                      <a:pPr indent="0" lvl="0" marL="0" marR="0" rtl="0" algn="l">
                        <a:lnSpc>
                          <a:spcPct val="100000"/>
                        </a:lnSpc>
                        <a:spcBef>
                          <a:spcPts val="0"/>
                        </a:spcBef>
                        <a:spcAft>
                          <a:spcPts val="0"/>
                        </a:spcAft>
                        <a:buClr>
                          <a:srgbClr val="000000"/>
                        </a:buClr>
                        <a:buSzPts val="1350"/>
                        <a:buFont typeface="Arial"/>
                        <a:buNone/>
                      </a:pPr>
                      <a:r>
                        <a:rPr lang="en" sz="1350" u="none" cap="none" strike="noStrike">
                          <a:solidFill>
                            <a:srgbClr val="FFFFFF"/>
                          </a:solidFill>
                          <a:latin typeface="Arial"/>
                          <a:ea typeface="Arial"/>
                          <a:cs typeface="Arial"/>
                          <a:sym typeface="Arial"/>
                        </a:rPr>
                        <a:t>A, b, c, d, e, f, g, h, </a:t>
                      </a:r>
                      <a:r>
                        <a:rPr lang="en" sz="1350">
                          <a:solidFill>
                            <a:srgbClr val="FFFFFF"/>
                          </a:solidFill>
                          <a:latin typeface="Arial"/>
                          <a:ea typeface="Arial"/>
                          <a:cs typeface="Arial"/>
                          <a:sym typeface="Arial"/>
                        </a:rPr>
                        <a:t>i,</a:t>
                      </a:r>
                      <a:r>
                        <a:rPr lang="en" sz="1350" u="none" cap="none" strike="noStrike">
                          <a:solidFill>
                            <a:srgbClr val="FFFFFF"/>
                          </a:solidFill>
                          <a:latin typeface="Arial"/>
                          <a:ea typeface="Arial"/>
                          <a:cs typeface="Arial"/>
                          <a:sym typeface="Arial"/>
                        </a:rPr>
                        <a:t> j</a:t>
                      </a:r>
                      <a:endParaRPr sz="1350" u="none" cap="none" strike="noStrike">
                        <a:solidFill>
                          <a:srgbClr val="FFFFFF"/>
                        </a:solidFill>
                        <a:latin typeface="Arial"/>
                        <a:ea typeface="Arial"/>
                        <a:cs typeface="Arial"/>
                        <a:sym typeface="Arial"/>
                      </a:endParaRPr>
                    </a:p>
                  </a:txBody>
                  <a:tcPr marT="45725" marB="45725" marR="91450" marL="91450">
                    <a:solidFill>
                      <a:srgbClr val="6E7C8A"/>
                    </a:solidFill>
                  </a:tcPr>
                </a:tc>
                <a:tc>
                  <a:txBody>
                    <a:bodyPr/>
                    <a:lstStyle/>
                    <a:p>
                      <a:pPr indent="0" lvl="0" marL="0" marR="0" rtl="0" algn="l">
                        <a:lnSpc>
                          <a:spcPct val="100000"/>
                        </a:lnSpc>
                        <a:spcBef>
                          <a:spcPts val="0"/>
                        </a:spcBef>
                        <a:spcAft>
                          <a:spcPts val="0"/>
                        </a:spcAft>
                        <a:buClr>
                          <a:srgbClr val="000000"/>
                        </a:buClr>
                        <a:buSzPts val="1350"/>
                        <a:buFont typeface="Arial"/>
                        <a:buNone/>
                      </a:pPr>
                      <a:r>
                        <a:rPr lang="en" sz="1350" u="none" cap="none" strike="noStrike">
                          <a:solidFill>
                            <a:srgbClr val="FFFFFF"/>
                          </a:solidFill>
                        </a:rPr>
                        <a:t>I, II, III, IV, V, VI, VII, VIII, IX,  X</a:t>
                      </a:r>
                      <a:endParaRPr sz="1350" u="none" cap="none" strike="noStrike">
                        <a:solidFill>
                          <a:srgbClr val="FFFFFF"/>
                        </a:solidFill>
                      </a:endParaRPr>
                    </a:p>
                  </a:txBody>
                  <a:tcPr marT="45725" marB="45725" marR="91450" marL="91450">
                    <a:solidFill>
                      <a:srgbClr val="6E7C8A"/>
                    </a:solidFill>
                  </a:tcPr>
                </a:tc>
              </a:tr>
            </a:tbl>
          </a:graphicData>
        </a:graphic>
      </p:graphicFrame>
      <p:sp>
        <p:nvSpPr>
          <p:cNvPr id="329" name="Google Shape;329;p53"/>
          <p:cNvSpPr txBox="1"/>
          <p:nvPr/>
        </p:nvSpPr>
        <p:spPr>
          <a:xfrm>
            <a:off x="465225" y="869900"/>
            <a:ext cx="6993000" cy="4060800"/>
          </a:xfrm>
          <a:prstGeom prst="rect">
            <a:avLst/>
          </a:prstGeom>
          <a:noFill/>
          <a:ln>
            <a:noFill/>
          </a:ln>
        </p:spPr>
        <p:txBody>
          <a:bodyPr anchorCtr="0" anchor="t" bIns="91425" lIns="91425" spcFirstLastPara="1" rIns="91425" wrap="square" tIns="91425">
            <a:noAutofit/>
          </a:bodyPr>
          <a:lstStyle/>
          <a:p>
            <a:pPr indent="-304800" lvl="0" marL="457200" rtl="0" algn="just">
              <a:lnSpc>
                <a:spcPct val="150000"/>
              </a:lnSpc>
              <a:spcBef>
                <a:spcPts val="0"/>
              </a:spcBef>
              <a:spcAft>
                <a:spcPts val="0"/>
              </a:spcAft>
              <a:buClr>
                <a:srgbClr val="444444"/>
              </a:buClr>
              <a:buSzPts val="1200"/>
              <a:buFont typeface="Raleway"/>
              <a:buChar char="●"/>
            </a:pPr>
            <a:r>
              <a:rPr lang="en" sz="1200">
                <a:solidFill>
                  <a:srgbClr val="444444"/>
                </a:solidFill>
                <a:latin typeface="Raleway"/>
                <a:ea typeface="Raleway"/>
                <a:cs typeface="Raleway"/>
                <a:sym typeface="Raleway"/>
              </a:rPr>
              <a:t>Take </a:t>
            </a:r>
            <a:r>
              <a:rPr lang="en" sz="1200">
                <a:solidFill>
                  <a:srgbClr val="444444"/>
                </a:solidFill>
                <a:latin typeface="Raleway"/>
                <a:ea typeface="Raleway"/>
                <a:cs typeface="Raleway"/>
                <a:sym typeface="Raleway"/>
              </a:rPr>
              <a:t>a blank piece of paper and draw three columns.</a:t>
            </a:r>
            <a:endParaRPr sz="1200">
              <a:solidFill>
                <a:srgbClr val="444444"/>
              </a:solidFill>
              <a:latin typeface="Raleway"/>
              <a:ea typeface="Raleway"/>
              <a:cs typeface="Raleway"/>
              <a:sym typeface="Raleway"/>
            </a:endParaRPr>
          </a:p>
          <a:p>
            <a:pPr indent="-304800" lvl="0" marL="457200" rtl="0" algn="just">
              <a:lnSpc>
                <a:spcPct val="150000"/>
              </a:lnSpc>
              <a:spcBef>
                <a:spcPts val="0"/>
              </a:spcBef>
              <a:spcAft>
                <a:spcPts val="0"/>
              </a:spcAft>
              <a:buClr>
                <a:srgbClr val="444444"/>
              </a:buClr>
              <a:buSzPts val="1200"/>
              <a:buFont typeface="Raleway"/>
              <a:buChar char="●"/>
            </a:pPr>
            <a:r>
              <a:rPr lang="en" sz="1200">
                <a:solidFill>
                  <a:srgbClr val="444444"/>
                </a:solidFill>
                <a:latin typeface="Raleway"/>
                <a:ea typeface="Raleway"/>
                <a:cs typeface="Raleway"/>
                <a:sym typeface="Raleway"/>
              </a:rPr>
              <a:t> Below is a series of numbers of numbers letters and  roman numerals </a:t>
            </a:r>
            <a:endParaRPr sz="1200">
              <a:solidFill>
                <a:srgbClr val="444444"/>
              </a:solidFill>
              <a:latin typeface="Raleway"/>
              <a:ea typeface="Raleway"/>
              <a:cs typeface="Raleway"/>
              <a:sym typeface="Raleway"/>
            </a:endParaRPr>
          </a:p>
          <a:p>
            <a:pPr indent="0" lvl="0" marL="0" rtl="0" algn="just">
              <a:lnSpc>
                <a:spcPct val="150000"/>
              </a:lnSpc>
              <a:spcBef>
                <a:spcPts val="0"/>
              </a:spcBef>
              <a:spcAft>
                <a:spcPts val="0"/>
              </a:spcAft>
              <a:buNone/>
            </a:pPr>
            <a:r>
              <a:t/>
            </a:r>
            <a:endParaRPr sz="1200">
              <a:solidFill>
                <a:srgbClr val="444444"/>
              </a:solidFill>
              <a:latin typeface="Raleway"/>
              <a:ea typeface="Raleway"/>
              <a:cs typeface="Raleway"/>
              <a:sym typeface="Raleway"/>
            </a:endParaRPr>
          </a:p>
          <a:p>
            <a:pPr indent="0" lvl="0" marL="0" rtl="0" algn="just">
              <a:lnSpc>
                <a:spcPct val="150000"/>
              </a:lnSpc>
              <a:spcBef>
                <a:spcPts val="0"/>
              </a:spcBef>
              <a:spcAft>
                <a:spcPts val="0"/>
              </a:spcAft>
              <a:buNone/>
            </a:pPr>
            <a:r>
              <a:t/>
            </a:r>
            <a:endParaRPr sz="1200">
              <a:solidFill>
                <a:srgbClr val="444444"/>
              </a:solidFill>
              <a:latin typeface="Raleway"/>
              <a:ea typeface="Raleway"/>
              <a:cs typeface="Raleway"/>
              <a:sym typeface="Raleway"/>
            </a:endParaRPr>
          </a:p>
          <a:p>
            <a:pPr indent="0" lvl="0" marL="0" rtl="0" algn="just">
              <a:lnSpc>
                <a:spcPct val="150000"/>
              </a:lnSpc>
              <a:spcBef>
                <a:spcPts val="0"/>
              </a:spcBef>
              <a:spcAft>
                <a:spcPts val="0"/>
              </a:spcAft>
              <a:buNone/>
            </a:pPr>
            <a:r>
              <a:t/>
            </a:r>
            <a:endParaRPr sz="1200">
              <a:solidFill>
                <a:srgbClr val="444444"/>
              </a:solidFill>
              <a:latin typeface="Raleway"/>
              <a:ea typeface="Raleway"/>
              <a:cs typeface="Raleway"/>
              <a:sym typeface="Raleway"/>
            </a:endParaRPr>
          </a:p>
          <a:p>
            <a:pPr indent="0" lvl="0" marL="0" rtl="0" algn="just">
              <a:lnSpc>
                <a:spcPct val="150000"/>
              </a:lnSpc>
              <a:spcBef>
                <a:spcPts val="0"/>
              </a:spcBef>
              <a:spcAft>
                <a:spcPts val="0"/>
              </a:spcAft>
              <a:buNone/>
            </a:pPr>
            <a:r>
              <a:t/>
            </a:r>
            <a:endParaRPr sz="1200">
              <a:solidFill>
                <a:srgbClr val="444444"/>
              </a:solidFill>
              <a:latin typeface="Raleway"/>
              <a:ea typeface="Raleway"/>
              <a:cs typeface="Raleway"/>
              <a:sym typeface="Raleway"/>
            </a:endParaRPr>
          </a:p>
          <a:p>
            <a:pPr indent="-304800" lvl="0" marL="457200" rtl="0" algn="just">
              <a:lnSpc>
                <a:spcPct val="150000"/>
              </a:lnSpc>
              <a:spcBef>
                <a:spcPts val="0"/>
              </a:spcBef>
              <a:spcAft>
                <a:spcPts val="0"/>
              </a:spcAft>
              <a:buClr>
                <a:srgbClr val="444444"/>
              </a:buClr>
              <a:buSzPts val="1200"/>
              <a:buFont typeface="Raleway"/>
              <a:buChar char="●"/>
            </a:pPr>
            <a:r>
              <a:rPr lang="en" sz="1200">
                <a:solidFill>
                  <a:srgbClr val="444444"/>
                </a:solidFill>
                <a:latin typeface="Raleway"/>
                <a:ea typeface="Raleway"/>
                <a:cs typeface="Raleway"/>
                <a:sym typeface="Raleway"/>
              </a:rPr>
              <a:t>Your job is to copy out the numbers, letters and roman numerals in the following pattern.. </a:t>
            </a:r>
            <a:endParaRPr sz="1200">
              <a:solidFill>
                <a:srgbClr val="444444"/>
              </a:solidFill>
              <a:latin typeface="Raleway"/>
              <a:ea typeface="Raleway"/>
              <a:cs typeface="Raleway"/>
              <a:sym typeface="Raleway"/>
            </a:endParaRPr>
          </a:p>
          <a:p>
            <a:pPr indent="0" lvl="0" marL="457200" rtl="0" algn="just">
              <a:lnSpc>
                <a:spcPct val="150000"/>
              </a:lnSpc>
              <a:spcBef>
                <a:spcPts val="0"/>
              </a:spcBef>
              <a:spcAft>
                <a:spcPts val="0"/>
              </a:spcAft>
              <a:buNone/>
            </a:pPr>
            <a:r>
              <a:rPr lang="en" sz="1200">
                <a:solidFill>
                  <a:srgbClr val="444444"/>
                </a:solidFill>
                <a:latin typeface="Raleway"/>
                <a:ea typeface="Raleway"/>
                <a:cs typeface="Raleway"/>
                <a:sym typeface="Raleway"/>
              </a:rPr>
              <a:t>Example:  </a:t>
            </a:r>
            <a:r>
              <a:rPr b="1" lang="en" sz="1200">
                <a:solidFill>
                  <a:srgbClr val="444444"/>
                </a:solidFill>
                <a:latin typeface="Raleway"/>
                <a:ea typeface="Raleway"/>
                <a:cs typeface="Raleway"/>
                <a:sym typeface="Raleway"/>
              </a:rPr>
              <a:t>A</a:t>
            </a:r>
            <a:r>
              <a:rPr b="1" lang="en" sz="1200">
                <a:solidFill>
                  <a:srgbClr val="444444"/>
                </a:solidFill>
                <a:latin typeface="Raleway"/>
                <a:ea typeface="Raleway"/>
                <a:cs typeface="Raleway"/>
                <a:sym typeface="Raleway"/>
              </a:rPr>
              <a:t>        1        I</a:t>
            </a:r>
            <a:endParaRPr b="1" sz="1200">
              <a:solidFill>
                <a:srgbClr val="444444"/>
              </a:solidFill>
              <a:latin typeface="Raleway"/>
              <a:ea typeface="Raleway"/>
              <a:cs typeface="Raleway"/>
              <a:sym typeface="Raleway"/>
            </a:endParaRPr>
          </a:p>
          <a:p>
            <a:pPr indent="0" lvl="0" marL="457200" rtl="0" algn="just">
              <a:lnSpc>
                <a:spcPct val="150000"/>
              </a:lnSpc>
              <a:spcBef>
                <a:spcPts val="0"/>
              </a:spcBef>
              <a:spcAft>
                <a:spcPts val="0"/>
              </a:spcAft>
              <a:buNone/>
            </a:pPr>
            <a:r>
              <a:rPr b="1" lang="en" sz="1200">
                <a:solidFill>
                  <a:srgbClr val="444444"/>
                </a:solidFill>
                <a:latin typeface="Raleway"/>
                <a:ea typeface="Raleway"/>
                <a:cs typeface="Raleway"/>
                <a:sym typeface="Raleway"/>
              </a:rPr>
              <a:t>                    B        2 …..</a:t>
            </a:r>
            <a:endParaRPr sz="1200">
              <a:solidFill>
                <a:srgbClr val="444444"/>
              </a:solidFill>
              <a:latin typeface="Raleway"/>
              <a:ea typeface="Raleway"/>
              <a:cs typeface="Raleway"/>
              <a:sym typeface="Raleway"/>
            </a:endParaRPr>
          </a:p>
          <a:p>
            <a:pPr indent="0" lvl="0" marL="457200" marR="0" rtl="0" algn="just">
              <a:lnSpc>
                <a:spcPct val="150000"/>
              </a:lnSpc>
              <a:spcBef>
                <a:spcPts val="0"/>
              </a:spcBef>
              <a:spcAft>
                <a:spcPts val="0"/>
              </a:spcAft>
              <a:buNone/>
            </a:pPr>
            <a:r>
              <a:t/>
            </a:r>
            <a:endParaRPr sz="1200">
              <a:solidFill>
                <a:srgbClr val="444444"/>
              </a:solidFill>
              <a:latin typeface="Raleway"/>
              <a:ea typeface="Raleway"/>
              <a:cs typeface="Raleway"/>
              <a:sym typeface="Raleway"/>
            </a:endParaRPr>
          </a:p>
          <a:p>
            <a:pPr indent="-304800" lvl="0" marL="457200" marR="0" rtl="0" algn="just">
              <a:lnSpc>
                <a:spcPct val="150000"/>
              </a:lnSpc>
              <a:spcBef>
                <a:spcPts val="0"/>
              </a:spcBef>
              <a:spcAft>
                <a:spcPts val="0"/>
              </a:spcAft>
              <a:buClr>
                <a:srgbClr val="444444"/>
              </a:buClr>
              <a:buSzPts val="1200"/>
              <a:buFont typeface="Raleway"/>
              <a:buChar char="●"/>
            </a:pPr>
            <a:r>
              <a:rPr b="1" lang="en" sz="1200">
                <a:solidFill>
                  <a:srgbClr val="444444"/>
                </a:solidFill>
                <a:latin typeface="Raleway"/>
                <a:ea typeface="Raleway"/>
                <a:cs typeface="Raleway"/>
                <a:sym typeface="Raleway"/>
              </a:rPr>
              <a:t>Time yourself against the clock</a:t>
            </a:r>
            <a:endParaRPr b="1" sz="1200">
              <a:solidFill>
                <a:srgbClr val="444444"/>
              </a:solidFill>
              <a:latin typeface="Raleway"/>
              <a:ea typeface="Raleway"/>
              <a:cs typeface="Raleway"/>
              <a:sym typeface="Raleway"/>
            </a:endParaRPr>
          </a:p>
          <a:p>
            <a:pPr indent="0" lvl="0" marL="457200" marR="0" rtl="0" algn="just">
              <a:lnSpc>
                <a:spcPct val="150000"/>
              </a:lnSpc>
              <a:spcBef>
                <a:spcPts val="0"/>
              </a:spcBef>
              <a:spcAft>
                <a:spcPts val="0"/>
              </a:spcAft>
              <a:buNone/>
            </a:pPr>
            <a:r>
              <a:t/>
            </a:r>
            <a:endParaRPr b="1" sz="1200">
              <a:solidFill>
                <a:srgbClr val="444444"/>
              </a:solidFill>
              <a:latin typeface="Raleway"/>
              <a:ea typeface="Raleway"/>
              <a:cs typeface="Raleway"/>
              <a:sym typeface="Raleway"/>
            </a:endParaRPr>
          </a:p>
        </p:txBody>
      </p:sp>
      <p:pic>
        <p:nvPicPr>
          <p:cNvPr descr="Timer Stopwatch Counter 1 hour Maxiumum&#10;&#10;Reset to:&#10;00:00&#10;05:00&#10;10:00&#10;15:00&#10;20:00&#10;25:00&#10;30:00&#10;35:00&#10;40:00&#10;45:00&#10;50:00&#10;55:00&#10;&#10;All Alarms&#10;1   minute     http://youtu.be/1L0vygYj7xg&#10;2   minutes   http://youtu.be/U6tHNp11nNM&#10;3   minutes   http://youtu.be/29odTWtwXjM&#10;4   minutes   http://youtu.be/5Kjw_j755d4&#10;5   minutes   http://youtu.be/Kp9cSugIHpc&#10;10 minutes   http://youtu.be/anuEMTt2kmg&#10;1   hour        http://youtu.be/WI_6p33ZWjU&#10;&#10;All Timers&#10;10 minute maximum  http://youtu.be/G1bHjLbpHj8&#10;1   hour    maximum  http://youtu.be/ml6o40s9R-A" id="330" name="Google Shape;330;p53" title="Timer Stopwatch Counter 1 hour Maxiumum">
            <a:hlinkClick r:id="rId3"/>
          </p:cNvPr>
          <p:cNvPicPr preferRelativeResize="0"/>
          <p:nvPr/>
        </p:nvPicPr>
        <p:blipFill>
          <a:blip r:embed="rId4">
            <a:alphaModFix/>
          </a:blip>
          <a:stretch>
            <a:fillRect/>
          </a:stretch>
        </p:blipFill>
        <p:spPr>
          <a:xfrm>
            <a:off x="6136675" y="2872925"/>
            <a:ext cx="2712900" cy="203467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54"/>
          <p:cNvSpPr txBox="1"/>
          <p:nvPr>
            <p:ph type="title"/>
          </p:nvPr>
        </p:nvSpPr>
        <p:spPr>
          <a:xfrm>
            <a:off x="144900" y="-23700"/>
            <a:ext cx="7688700" cy="535200"/>
          </a:xfrm>
          <a:prstGeom prst="rect">
            <a:avLst/>
          </a:prstGeom>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
              <a:t>Multi-tasking</a:t>
            </a:r>
            <a:endParaRPr/>
          </a:p>
        </p:txBody>
      </p:sp>
      <p:graphicFrame>
        <p:nvGraphicFramePr>
          <p:cNvPr id="336" name="Google Shape;336;p54"/>
          <p:cNvGraphicFramePr/>
          <p:nvPr/>
        </p:nvGraphicFramePr>
        <p:xfrm>
          <a:off x="616688" y="1505536"/>
          <a:ext cx="3000000" cy="3000000"/>
        </p:xfrm>
        <a:graphic>
          <a:graphicData uri="http://schemas.openxmlformats.org/drawingml/2006/table">
            <a:tbl>
              <a:tblPr bandRow="1" firstRow="1">
                <a:noFill/>
                <a:tableStyleId>{4DF2F889-D83E-41C8-9907-2BC85254FFEE}</a:tableStyleId>
              </a:tblPr>
              <a:tblGrid>
                <a:gridCol w="2668775"/>
                <a:gridCol w="2668775"/>
                <a:gridCol w="2668775"/>
              </a:tblGrid>
              <a:tr h="237450">
                <a:tc>
                  <a:txBody>
                    <a:bodyPr/>
                    <a:lstStyle/>
                    <a:p>
                      <a:pPr indent="0" lvl="0" marL="0" marR="0" rtl="0" algn="l">
                        <a:lnSpc>
                          <a:spcPct val="100000"/>
                        </a:lnSpc>
                        <a:spcBef>
                          <a:spcPts val="0"/>
                        </a:spcBef>
                        <a:spcAft>
                          <a:spcPts val="0"/>
                        </a:spcAft>
                        <a:buClr>
                          <a:srgbClr val="000000"/>
                        </a:buClr>
                        <a:buSzPts val="1350"/>
                        <a:buFont typeface="Arial"/>
                        <a:buNone/>
                      </a:pPr>
                      <a:r>
                        <a:rPr lang="en" sz="1350" u="none" cap="none" strike="noStrike"/>
                        <a:t>Numbers</a:t>
                      </a:r>
                      <a:endParaRPr sz="1350" u="none" cap="none" strike="noStrike"/>
                    </a:p>
                  </a:txBody>
                  <a:tcPr marT="45725" marB="45725" marR="91450" marL="91450">
                    <a:solidFill>
                      <a:srgbClr val="6E7C8A"/>
                    </a:solidFill>
                  </a:tcPr>
                </a:tc>
                <a:tc>
                  <a:txBody>
                    <a:bodyPr/>
                    <a:lstStyle/>
                    <a:p>
                      <a:pPr indent="0" lvl="0" marL="0" marR="0" rtl="0" algn="l">
                        <a:lnSpc>
                          <a:spcPct val="100000"/>
                        </a:lnSpc>
                        <a:spcBef>
                          <a:spcPts val="0"/>
                        </a:spcBef>
                        <a:spcAft>
                          <a:spcPts val="0"/>
                        </a:spcAft>
                        <a:buClr>
                          <a:srgbClr val="000000"/>
                        </a:buClr>
                        <a:buSzPts val="1350"/>
                        <a:buFont typeface="Arial"/>
                        <a:buNone/>
                      </a:pPr>
                      <a:r>
                        <a:rPr lang="en" sz="1350" u="none" cap="none" strike="noStrike">
                          <a:latin typeface="Arial"/>
                          <a:ea typeface="Arial"/>
                          <a:cs typeface="Arial"/>
                          <a:sym typeface="Arial"/>
                        </a:rPr>
                        <a:t>Letters</a:t>
                      </a:r>
                      <a:endParaRPr sz="1350" u="none" cap="none" strike="noStrike">
                        <a:latin typeface="Arial"/>
                        <a:ea typeface="Arial"/>
                        <a:cs typeface="Arial"/>
                        <a:sym typeface="Arial"/>
                      </a:endParaRPr>
                    </a:p>
                  </a:txBody>
                  <a:tcPr marT="45725" marB="45725" marR="91450" marL="91450">
                    <a:solidFill>
                      <a:srgbClr val="6E7C8A"/>
                    </a:solidFill>
                  </a:tcPr>
                </a:tc>
                <a:tc>
                  <a:txBody>
                    <a:bodyPr/>
                    <a:lstStyle/>
                    <a:p>
                      <a:pPr indent="0" lvl="0" marL="0" marR="0" rtl="0" algn="l">
                        <a:lnSpc>
                          <a:spcPct val="100000"/>
                        </a:lnSpc>
                        <a:spcBef>
                          <a:spcPts val="0"/>
                        </a:spcBef>
                        <a:spcAft>
                          <a:spcPts val="0"/>
                        </a:spcAft>
                        <a:buClr>
                          <a:srgbClr val="000000"/>
                        </a:buClr>
                        <a:buSzPts val="1350"/>
                        <a:buFont typeface="Arial"/>
                        <a:buNone/>
                      </a:pPr>
                      <a:r>
                        <a:rPr lang="en" sz="1350" u="none" cap="none" strike="noStrike"/>
                        <a:t>Roman Numerals </a:t>
                      </a:r>
                      <a:endParaRPr sz="1350" u="none" cap="none" strike="noStrike"/>
                    </a:p>
                  </a:txBody>
                  <a:tcPr marT="45725" marB="45725" marR="91450" marL="91450">
                    <a:solidFill>
                      <a:srgbClr val="6E7C8A"/>
                    </a:solidFill>
                  </a:tcPr>
                </a:tc>
              </a:tr>
              <a:tr h="481800">
                <a:tc>
                  <a:txBody>
                    <a:bodyPr/>
                    <a:lstStyle/>
                    <a:p>
                      <a:pPr indent="0" lvl="0" marL="0" marR="0" rtl="0" algn="l">
                        <a:lnSpc>
                          <a:spcPct val="100000"/>
                        </a:lnSpc>
                        <a:spcBef>
                          <a:spcPts val="0"/>
                        </a:spcBef>
                        <a:spcAft>
                          <a:spcPts val="0"/>
                        </a:spcAft>
                        <a:buClr>
                          <a:srgbClr val="000000"/>
                        </a:buClr>
                        <a:buSzPts val="1350"/>
                        <a:buFont typeface="Arial"/>
                        <a:buNone/>
                      </a:pPr>
                      <a:r>
                        <a:rPr lang="en" sz="1350" u="none" cap="none" strike="noStrike">
                          <a:solidFill>
                            <a:srgbClr val="FFFFFF"/>
                          </a:solidFill>
                        </a:rPr>
                        <a:t>1, 2, 3, 4, 5, 6, 7, 8, 9, 10</a:t>
                      </a:r>
                      <a:endParaRPr sz="1350" u="none" cap="none" strike="noStrike">
                        <a:solidFill>
                          <a:srgbClr val="FFFFFF"/>
                        </a:solidFill>
                      </a:endParaRPr>
                    </a:p>
                  </a:txBody>
                  <a:tcPr marT="45725" marB="45725" marR="91450" marL="91450">
                    <a:solidFill>
                      <a:srgbClr val="6E7C8A"/>
                    </a:solidFill>
                  </a:tcPr>
                </a:tc>
                <a:tc>
                  <a:txBody>
                    <a:bodyPr/>
                    <a:lstStyle/>
                    <a:p>
                      <a:pPr indent="0" lvl="0" marL="0" marR="0" rtl="0" algn="l">
                        <a:lnSpc>
                          <a:spcPct val="100000"/>
                        </a:lnSpc>
                        <a:spcBef>
                          <a:spcPts val="0"/>
                        </a:spcBef>
                        <a:spcAft>
                          <a:spcPts val="0"/>
                        </a:spcAft>
                        <a:buClr>
                          <a:srgbClr val="000000"/>
                        </a:buClr>
                        <a:buSzPts val="1350"/>
                        <a:buFont typeface="Arial"/>
                        <a:buNone/>
                      </a:pPr>
                      <a:r>
                        <a:rPr lang="en" sz="1350" u="none" cap="none" strike="noStrike">
                          <a:solidFill>
                            <a:srgbClr val="FFFFFF"/>
                          </a:solidFill>
                          <a:latin typeface="Arial"/>
                          <a:ea typeface="Arial"/>
                          <a:cs typeface="Arial"/>
                          <a:sym typeface="Arial"/>
                        </a:rPr>
                        <a:t>A, b, c, d, e, f, g, h, </a:t>
                      </a:r>
                      <a:r>
                        <a:rPr lang="en" sz="1350">
                          <a:solidFill>
                            <a:srgbClr val="FFFFFF"/>
                          </a:solidFill>
                          <a:latin typeface="Arial"/>
                          <a:ea typeface="Arial"/>
                          <a:cs typeface="Arial"/>
                          <a:sym typeface="Arial"/>
                        </a:rPr>
                        <a:t>i,</a:t>
                      </a:r>
                      <a:r>
                        <a:rPr lang="en" sz="1350" u="none" cap="none" strike="noStrike">
                          <a:solidFill>
                            <a:srgbClr val="FFFFFF"/>
                          </a:solidFill>
                          <a:latin typeface="Arial"/>
                          <a:ea typeface="Arial"/>
                          <a:cs typeface="Arial"/>
                          <a:sym typeface="Arial"/>
                        </a:rPr>
                        <a:t> j</a:t>
                      </a:r>
                      <a:endParaRPr sz="1350" u="none" cap="none" strike="noStrike">
                        <a:solidFill>
                          <a:srgbClr val="FFFFFF"/>
                        </a:solidFill>
                        <a:latin typeface="Arial"/>
                        <a:ea typeface="Arial"/>
                        <a:cs typeface="Arial"/>
                        <a:sym typeface="Arial"/>
                      </a:endParaRPr>
                    </a:p>
                  </a:txBody>
                  <a:tcPr marT="45725" marB="45725" marR="91450" marL="91450">
                    <a:solidFill>
                      <a:srgbClr val="6E7C8A"/>
                    </a:solidFill>
                  </a:tcPr>
                </a:tc>
                <a:tc>
                  <a:txBody>
                    <a:bodyPr/>
                    <a:lstStyle/>
                    <a:p>
                      <a:pPr indent="0" lvl="0" marL="0" marR="0" rtl="0" algn="l">
                        <a:lnSpc>
                          <a:spcPct val="100000"/>
                        </a:lnSpc>
                        <a:spcBef>
                          <a:spcPts val="0"/>
                        </a:spcBef>
                        <a:spcAft>
                          <a:spcPts val="0"/>
                        </a:spcAft>
                        <a:buClr>
                          <a:srgbClr val="000000"/>
                        </a:buClr>
                        <a:buSzPts val="1350"/>
                        <a:buFont typeface="Arial"/>
                        <a:buNone/>
                      </a:pPr>
                      <a:r>
                        <a:rPr lang="en" sz="1350" u="none" cap="none" strike="noStrike">
                          <a:solidFill>
                            <a:srgbClr val="FFFFFF"/>
                          </a:solidFill>
                        </a:rPr>
                        <a:t>I, II, III, IV, V, VI, VII, VIII, IX,  X</a:t>
                      </a:r>
                      <a:endParaRPr sz="1350" u="none" cap="none" strike="noStrike">
                        <a:solidFill>
                          <a:srgbClr val="FFFFFF"/>
                        </a:solidFill>
                      </a:endParaRPr>
                    </a:p>
                  </a:txBody>
                  <a:tcPr marT="45725" marB="45725" marR="91450" marL="91450">
                    <a:solidFill>
                      <a:srgbClr val="6E7C8A"/>
                    </a:solidFill>
                  </a:tcPr>
                </a:tc>
              </a:tr>
            </a:tbl>
          </a:graphicData>
        </a:graphic>
      </p:graphicFrame>
      <p:sp>
        <p:nvSpPr>
          <p:cNvPr id="337" name="Google Shape;337;p54"/>
          <p:cNvSpPr txBox="1"/>
          <p:nvPr/>
        </p:nvSpPr>
        <p:spPr>
          <a:xfrm>
            <a:off x="375100" y="884900"/>
            <a:ext cx="5631900" cy="4060800"/>
          </a:xfrm>
          <a:prstGeom prst="rect">
            <a:avLst/>
          </a:prstGeom>
          <a:noFill/>
          <a:ln>
            <a:noFill/>
          </a:ln>
        </p:spPr>
        <p:txBody>
          <a:bodyPr anchorCtr="0" anchor="t" bIns="91425" lIns="91425" spcFirstLastPara="1" rIns="91425" wrap="square" tIns="91425">
            <a:noAutofit/>
          </a:bodyPr>
          <a:lstStyle/>
          <a:p>
            <a:pPr indent="-304800" lvl="0" marL="457200" rtl="0" algn="just">
              <a:lnSpc>
                <a:spcPct val="150000"/>
              </a:lnSpc>
              <a:spcBef>
                <a:spcPts val="0"/>
              </a:spcBef>
              <a:spcAft>
                <a:spcPts val="0"/>
              </a:spcAft>
              <a:buClr>
                <a:srgbClr val="444444"/>
              </a:buClr>
              <a:buSzPts val="1200"/>
              <a:buFont typeface="Raleway"/>
              <a:buChar char="●"/>
            </a:pPr>
            <a:r>
              <a:rPr lang="en" sz="1200">
                <a:solidFill>
                  <a:srgbClr val="444444"/>
                </a:solidFill>
                <a:latin typeface="Raleway"/>
                <a:ea typeface="Raleway"/>
                <a:cs typeface="Raleway"/>
                <a:sym typeface="Raleway"/>
              </a:rPr>
              <a:t>Turn your piece of paper over and create 3 columns again</a:t>
            </a:r>
            <a:endParaRPr sz="1200">
              <a:solidFill>
                <a:srgbClr val="444444"/>
              </a:solidFill>
              <a:latin typeface="Raleway"/>
              <a:ea typeface="Raleway"/>
              <a:cs typeface="Raleway"/>
              <a:sym typeface="Raleway"/>
            </a:endParaRPr>
          </a:p>
          <a:p>
            <a:pPr indent="0" lvl="0" marL="457200" rtl="0" algn="just">
              <a:lnSpc>
                <a:spcPct val="150000"/>
              </a:lnSpc>
              <a:spcBef>
                <a:spcPts val="0"/>
              </a:spcBef>
              <a:spcAft>
                <a:spcPts val="0"/>
              </a:spcAft>
              <a:buNone/>
            </a:pPr>
            <a:r>
              <a:t/>
            </a:r>
            <a:endParaRPr sz="1200">
              <a:solidFill>
                <a:srgbClr val="444444"/>
              </a:solidFill>
              <a:latin typeface="Raleway"/>
              <a:ea typeface="Raleway"/>
              <a:cs typeface="Raleway"/>
              <a:sym typeface="Raleway"/>
            </a:endParaRPr>
          </a:p>
          <a:p>
            <a:pPr indent="0" lvl="0" marL="0" rtl="0" algn="just">
              <a:lnSpc>
                <a:spcPct val="150000"/>
              </a:lnSpc>
              <a:spcBef>
                <a:spcPts val="0"/>
              </a:spcBef>
              <a:spcAft>
                <a:spcPts val="0"/>
              </a:spcAft>
              <a:buNone/>
            </a:pPr>
            <a:r>
              <a:t/>
            </a:r>
            <a:endParaRPr sz="1200">
              <a:solidFill>
                <a:srgbClr val="444444"/>
              </a:solidFill>
              <a:latin typeface="Raleway"/>
              <a:ea typeface="Raleway"/>
              <a:cs typeface="Raleway"/>
              <a:sym typeface="Raleway"/>
            </a:endParaRPr>
          </a:p>
          <a:p>
            <a:pPr indent="0" lvl="0" marL="0" rtl="0" algn="just">
              <a:lnSpc>
                <a:spcPct val="150000"/>
              </a:lnSpc>
              <a:spcBef>
                <a:spcPts val="0"/>
              </a:spcBef>
              <a:spcAft>
                <a:spcPts val="0"/>
              </a:spcAft>
              <a:buNone/>
            </a:pPr>
            <a:r>
              <a:t/>
            </a:r>
            <a:endParaRPr sz="1200">
              <a:solidFill>
                <a:srgbClr val="444444"/>
              </a:solidFill>
              <a:latin typeface="Raleway"/>
              <a:ea typeface="Raleway"/>
              <a:cs typeface="Raleway"/>
              <a:sym typeface="Raleway"/>
            </a:endParaRPr>
          </a:p>
          <a:p>
            <a:pPr indent="0" lvl="0" marL="0" rtl="0" algn="just">
              <a:lnSpc>
                <a:spcPct val="150000"/>
              </a:lnSpc>
              <a:spcBef>
                <a:spcPts val="0"/>
              </a:spcBef>
              <a:spcAft>
                <a:spcPts val="0"/>
              </a:spcAft>
              <a:buNone/>
            </a:pPr>
            <a:r>
              <a:t/>
            </a:r>
            <a:endParaRPr sz="1200">
              <a:solidFill>
                <a:srgbClr val="444444"/>
              </a:solidFill>
              <a:latin typeface="Raleway"/>
              <a:ea typeface="Raleway"/>
              <a:cs typeface="Raleway"/>
              <a:sym typeface="Raleway"/>
            </a:endParaRPr>
          </a:p>
          <a:p>
            <a:pPr indent="0" lvl="0" marL="0" rtl="0" algn="just">
              <a:lnSpc>
                <a:spcPct val="150000"/>
              </a:lnSpc>
              <a:spcBef>
                <a:spcPts val="0"/>
              </a:spcBef>
              <a:spcAft>
                <a:spcPts val="0"/>
              </a:spcAft>
              <a:buNone/>
            </a:pPr>
            <a:r>
              <a:t/>
            </a:r>
            <a:endParaRPr sz="1200">
              <a:solidFill>
                <a:srgbClr val="444444"/>
              </a:solidFill>
              <a:latin typeface="Raleway"/>
              <a:ea typeface="Raleway"/>
              <a:cs typeface="Raleway"/>
              <a:sym typeface="Raleway"/>
            </a:endParaRPr>
          </a:p>
          <a:p>
            <a:pPr indent="-304800" lvl="0" marL="457200" rtl="0" algn="just">
              <a:lnSpc>
                <a:spcPct val="150000"/>
              </a:lnSpc>
              <a:spcBef>
                <a:spcPts val="0"/>
              </a:spcBef>
              <a:spcAft>
                <a:spcPts val="0"/>
              </a:spcAft>
              <a:buClr>
                <a:srgbClr val="444444"/>
              </a:buClr>
              <a:buSzPts val="1200"/>
              <a:buFont typeface="Raleway"/>
              <a:buChar char="●"/>
            </a:pPr>
            <a:r>
              <a:rPr lang="en" sz="1200">
                <a:solidFill>
                  <a:srgbClr val="444444"/>
                </a:solidFill>
                <a:latin typeface="Raleway"/>
                <a:ea typeface="Raleway"/>
                <a:cs typeface="Raleway"/>
                <a:sym typeface="Raleway"/>
              </a:rPr>
              <a:t>Copy down the same numbers, letters and roman numerals but this time do each set sequentially </a:t>
            </a:r>
            <a:endParaRPr sz="1200">
              <a:solidFill>
                <a:srgbClr val="444444"/>
              </a:solidFill>
              <a:latin typeface="Raleway"/>
              <a:ea typeface="Raleway"/>
              <a:cs typeface="Raleway"/>
              <a:sym typeface="Raleway"/>
            </a:endParaRPr>
          </a:p>
          <a:p>
            <a:pPr indent="0" lvl="0" marL="457200" rtl="0" algn="just">
              <a:lnSpc>
                <a:spcPct val="150000"/>
              </a:lnSpc>
              <a:spcBef>
                <a:spcPts val="0"/>
              </a:spcBef>
              <a:spcAft>
                <a:spcPts val="0"/>
              </a:spcAft>
              <a:buNone/>
            </a:pPr>
            <a:r>
              <a:rPr lang="en" sz="1200">
                <a:solidFill>
                  <a:srgbClr val="444444"/>
                </a:solidFill>
                <a:latin typeface="Raleway"/>
                <a:ea typeface="Raleway"/>
                <a:cs typeface="Raleway"/>
                <a:sym typeface="Raleway"/>
              </a:rPr>
              <a:t>Example:  </a:t>
            </a:r>
            <a:r>
              <a:rPr b="1" lang="en" sz="1200">
                <a:solidFill>
                  <a:srgbClr val="444444"/>
                </a:solidFill>
                <a:latin typeface="Raleway"/>
                <a:ea typeface="Raleway"/>
                <a:cs typeface="Raleway"/>
                <a:sym typeface="Raleway"/>
              </a:rPr>
              <a:t>A       </a:t>
            </a:r>
            <a:endParaRPr b="1" sz="1200">
              <a:solidFill>
                <a:srgbClr val="444444"/>
              </a:solidFill>
              <a:latin typeface="Raleway"/>
              <a:ea typeface="Raleway"/>
              <a:cs typeface="Raleway"/>
              <a:sym typeface="Raleway"/>
            </a:endParaRPr>
          </a:p>
          <a:p>
            <a:pPr indent="0" lvl="0" marL="457200" rtl="0" algn="just">
              <a:lnSpc>
                <a:spcPct val="150000"/>
              </a:lnSpc>
              <a:spcBef>
                <a:spcPts val="0"/>
              </a:spcBef>
              <a:spcAft>
                <a:spcPts val="0"/>
              </a:spcAft>
              <a:buNone/>
            </a:pPr>
            <a:r>
              <a:rPr b="1" lang="en" sz="1200">
                <a:solidFill>
                  <a:srgbClr val="444444"/>
                </a:solidFill>
                <a:latin typeface="Raleway"/>
                <a:ea typeface="Raleway"/>
                <a:cs typeface="Raleway"/>
                <a:sym typeface="Raleway"/>
              </a:rPr>
              <a:t>                    B</a:t>
            </a:r>
            <a:endParaRPr b="1" sz="1200">
              <a:solidFill>
                <a:srgbClr val="444444"/>
              </a:solidFill>
              <a:latin typeface="Raleway"/>
              <a:ea typeface="Raleway"/>
              <a:cs typeface="Raleway"/>
              <a:sym typeface="Raleway"/>
            </a:endParaRPr>
          </a:p>
          <a:p>
            <a:pPr indent="0" lvl="0" marL="457200" rtl="0" algn="just">
              <a:lnSpc>
                <a:spcPct val="150000"/>
              </a:lnSpc>
              <a:spcBef>
                <a:spcPts val="0"/>
              </a:spcBef>
              <a:spcAft>
                <a:spcPts val="0"/>
              </a:spcAft>
              <a:buNone/>
            </a:pPr>
            <a:r>
              <a:rPr b="1" lang="en" sz="1200">
                <a:solidFill>
                  <a:srgbClr val="444444"/>
                </a:solidFill>
                <a:latin typeface="Raleway"/>
                <a:ea typeface="Raleway"/>
                <a:cs typeface="Raleway"/>
                <a:sym typeface="Raleway"/>
              </a:rPr>
              <a:t>                    C          </a:t>
            </a:r>
            <a:endParaRPr sz="1200">
              <a:solidFill>
                <a:srgbClr val="444444"/>
              </a:solidFill>
              <a:latin typeface="Raleway"/>
              <a:ea typeface="Raleway"/>
              <a:cs typeface="Raleway"/>
              <a:sym typeface="Raleway"/>
            </a:endParaRPr>
          </a:p>
          <a:p>
            <a:pPr indent="0" lvl="0" marL="457200" marR="0" rtl="0" algn="just">
              <a:lnSpc>
                <a:spcPct val="150000"/>
              </a:lnSpc>
              <a:spcBef>
                <a:spcPts val="0"/>
              </a:spcBef>
              <a:spcAft>
                <a:spcPts val="0"/>
              </a:spcAft>
              <a:buNone/>
            </a:pPr>
            <a:r>
              <a:t/>
            </a:r>
            <a:endParaRPr sz="1200">
              <a:solidFill>
                <a:srgbClr val="444444"/>
              </a:solidFill>
              <a:latin typeface="Raleway"/>
              <a:ea typeface="Raleway"/>
              <a:cs typeface="Raleway"/>
              <a:sym typeface="Raleway"/>
            </a:endParaRPr>
          </a:p>
          <a:p>
            <a:pPr indent="-304800" lvl="0" marL="457200" marR="0" rtl="0" algn="just">
              <a:lnSpc>
                <a:spcPct val="150000"/>
              </a:lnSpc>
              <a:spcBef>
                <a:spcPts val="0"/>
              </a:spcBef>
              <a:spcAft>
                <a:spcPts val="0"/>
              </a:spcAft>
              <a:buClr>
                <a:srgbClr val="444444"/>
              </a:buClr>
              <a:buSzPts val="1200"/>
              <a:buFont typeface="Raleway"/>
              <a:buChar char="●"/>
            </a:pPr>
            <a:r>
              <a:rPr b="1" lang="en" sz="1200">
                <a:solidFill>
                  <a:srgbClr val="444444"/>
                </a:solidFill>
                <a:latin typeface="Raleway"/>
                <a:ea typeface="Raleway"/>
                <a:cs typeface="Raleway"/>
                <a:sym typeface="Raleway"/>
              </a:rPr>
              <a:t>Time yourself against the clock again.</a:t>
            </a:r>
            <a:endParaRPr b="1" sz="1200">
              <a:solidFill>
                <a:srgbClr val="444444"/>
              </a:solidFill>
              <a:latin typeface="Raleway"/>
              <a:ea typeface="Raleway"/>
              <a:cs typeface="Raleway"/>
              <a:sym typeface="Raleway"/>
            </a:endParaRPr>
          </a:p>
          <a:p>
            <a:pPr indent="0" lvl="0" marL="457200" marR="0" rtl="0" algn="just">
              <a:lnSpc>
                <a:spcPct val="150000"/>
              </a:lnSpc>
              <a:spcBef>
                <a:spcPts val="0"/>
              </a:spcBef>
              <a:spcAft>
                <a:spcPts val="0"/>
              </a:spcAft>
              <a:buNone/>
            </a:pPr>
            <a:r>
              <a:t/>
            </a:r>
            <a:endParaRPr b="1" sz="1200">
              <a:solidFill>
                <a:srgbClr val="444444"/>
              </a:solidFill>
              <a:latin typeface="Raleway"/>
              <a:ea typeface="Raleway"/>
              <a:cs typeface="Raleway"/>
              <a:sym typeface="Raleway"/>
            </a:endParaRPr>
          </a:p>
        </p:txBody>
      </p:sp>
      <p:pic>
        <p:nvPicPr>
          <p:cNvPr descr="Timer Stopwatch Counter 1 hour Maxiumum&#10;&#10;Reset to:&#10;00:00&#10;05:00&#10;10:00&#10;15:00&#10;20:00&#10;25:00&#10;30:00&#10;35:00&#10;40:00&#10;45:00&#10;50:00&#10;55:00&#10;&#10;All Alarms&#10;1   minute     http://youtu.be/1L0vygYj7xg&#10;2   minutes   http://youtu.be/U6tHNp11nNM&#10;3   minutes   http://youtu.be/29odTWtwXjM&#10;4   minutes   http://youtu.be/5Kjw_j755d4&#10;5   minutes   http://youtu.be/Kp9cSugIHpc&#10;10 minutes   http://youtu.be/anuEMTt2kmg&#10;1   hour        http://youtu.be/WI_6p33ZWjU&#10;&#10;All Timers&#10;10 minute maximum  http://youtu.be/G1bHjLbpHj8&#10;1   hour    maximum  http://youtu.be/ml6o40s9R-A" id="338" name="Google Shape;338;p54" title="Timer Stopwatch Counter 1 hour Maxiumum">
            <a:hlinkClick r:id="rId3"/>
          </p:cNvPr>
          <p:cNvPicPr preferRelativeResize="0"/>
          <p:nvPr/>
        </p:nvPicPr>
        <p:blipFill>
          <a:blip r:embed="rId4">
            <a:alphaModFix/>
          </a:blip>
          <a:stretch>
            <a:fillRect/>
          </a:stretch>
        </p:blipFill>
        <p:spPr>
          <a:xfrm>
            <a:off x="6136675" y="2872925"/>
            <a:ext cx="2712900" cy="20346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19"/>
          <p:cNvSpPr txBox="1"/>
          <p:nvPr>
            <p:ph type="title"/>
          </p:nvPr>
        </p:nvSpPr>
        <p:spPr>
          <a:xfrm>
            <a:off x="197625" y="0"/>
            <a:ext cx="5470500" cy="48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It’s a packed agenda!</a:t>
            </a:r>
            <a:endParaRPr sz="1800"/>
          </a:p>
        </p:txBody>
      </p:sp>
      <p:sp>
        <p:nvSpPr>
          <p:cNvPr id="104" name="Google Shape;104;p19"/>
          <p:cNvSpPr txBox="1"/>
          <p:nvPr>
            <p:ph idx="1" type="body"/>
          </p:nvPr>
        </p:nvSpPr>
        <p:spPr>
          <a:xfrm>
            <a:off x="659625" y="974250"/>
            <a:ext cx="3300900" cy="15975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Font typeface="Raleway"/>
              <a:buChar char="●"/>
            </a:pPr>
            <a:r>
              <a:rPr lang="en">
                <a:latin typeface="Raleway"/>
                <a:ea typeface="Raleway"/>
                <a:cs typeface="Raleway"/>
                <a:sym typeface="Raleway"/>
              </a:rPr>
              <a:t>Objectives</a:t>
            </a:r>
            <a:endParaRPr>
              <a:latin typeface="Raleway"/>
              <a:ea typeface="Raleway"/>
              <a:cs typeface="Raleway"/>
              <a:sym typeface="Raleway"/>
            </a:endParaRPr>
          </a:p>
          <a:p>
            <a:pPr indent="-311150" lvl="0" marL="457200" rtl="0" algn="l">
              <a:spcBef>
                <a:spcPts val="1000"/>
              </a:spcBef>
              <a:spcAft>
                <a:spcPts val="0"/>
              </a:spcAft>
              <a:buSzPts val="1300"/>
              <a:buFont typeface="Raleway"/>
              <a:buChar char="●"/>
            </a:pPr>
            <a:r>
              <a:rPr lang="en">
                <a:latin typeface="Raleway"/>
                <a:ea typeface="Raleway"/>
                <a:cs typeface="Raleway"/>
                <a:sym typeface="Raleway"/>
              </a:rPr>
              <a:t>Introduction to Agile</a:t>
            </a:r>
            <a:endParaRPr>
              <a:latin typeface="Raleway"/>
              <a:ea typeface="Raleway"/>
              <a:cs typeface="Raleway"/>
              <a:sym typeface="Raleway"/>
            </a:endParaRPr>
          </a:p>
          <a:p>
            <a:pPr indent="-311150" lvl="0" marL="457200" rtl="0" algn="l">
              <a:spcBef>
                <a:spcPts val="1000"/>
              </a:spcBef>
              <a:spcAft>
                <a:spcPts val="0"/>
              </a:spcAft>
              <a:buSzPts val="1300"/>
              <a:buFont typeface="Raleway"/>
              <a:buChar char="●"/>
            </a:pPr>
            <a:r>
              <a:rPr lang="en">
                <a:latin typeface="Raleway"/>
                <a:ea typeface="Raleway"/>
                <a:cs typeface="Raleway"/>
                <a:sym typeface="Raleway"/>
              </a:rPr>
              <a:t>A Brief History of Agile</a:t>
            </a:r>
            <a:endParaRPr>
              <a:latin typeface="Raleway"/>
              <a:ea typeface="Raleway"/>
              <a:cs typeface="Raleway"/>
              <a:sym typeface="Raleway"/>
            </a:endParaRPr>
          </a:p>
          <a:p>
            <a:pPr indent="-311150" lvl="0" marL="457200" rtl="0" algn="l">
              <a:spcBef>
                <a:spcPts val="1000"/>
              </a:spcBef>
              <a:spcAft>
                <a:spcPts val="0"/>
              </a:spcAft>
              <a:buSzPts val="1300"/>
              <a:buFont typeface="Raleway"/>
              <a:buChar char="●"/>
            </a:pPr>
            <a:r>
              <a:rPr lang="en">
                <a:latin typeface="Raleway"/>
                <a:ea typeface="Raleway"/>
                <a:cs typeface="Raleway"/>
                <a:sym typeface="Raleway"/>
              </a:rPr>
              <a:t>Agile Manifesto and Principles</a:t>
            </a:r>
            <a:endParaRPr>
              <a:latin typeface="Raleway"/>
              <a:ea typeface="Raleway"/>
              <a:cs typeface="Raleway"/>
              <a:sym typeface="Raleway"/>
            </a:endParaRPr>
          </a:p>
          <a:p>
            <a:pPr indent="-311150" lvl="0" marL="457200" rtl="0" algn="l">
              <a:spcBef>
                <a:spcPts val="1000"/>
              </a:spcBef>
              <a:spcAft>
                <a:spcPts val="0"/>
              </a:spcAft>
              <a:buSzPts val="1300"/>
              <a:buFont typeface="Raleway"/>
              <a:buChar char="●"/>
            </a:pPr>
            <a:r>
              <a:rPr lang="en">
                <a:latin typeface="Raleway"/>
                <a:ea typeface="Raleway"/>
                <a:cs typeface="Raleway"/>
                <a:sym typeface="Raleway"/>
              </a:rPr>
              <a:t>Scrum Roles</a:t>
            </a:r>
            <a:endParaRPr>
              <a:latin typeface="Raleway"/>
              <a:ea typeface="Raleway"/>
              <a:cs typeface="Raleway"/>
              <a:sym typeface="Raleway"/>
            </a:endParaRPr>
          </a:p>
          <a:p>
            <a:pPr indent="-311150" lvl="0" marL="457200" rtl="0" algn="l">
              <a:spcBef>
                <a:spcPts val="1000"/>
              </a:spcBef>
              <a:spcAft>
                <a:spcPts val="0"/>
              </a:spcAft>
              <a:buSzPts val="1300"/>
              <a:buFont typeface="Raleway"/>
              <a:buChar char="●"/>
            </a:pPr>
            <a:r>
              <a:rPr lang="en">
                <a:latin typeface="Raleway"/>
                <a:ea typeface="Raleway"/>
                <a:cs typeface="Raleway"/>
                <a:sym typeface="Raleway"/>
              </a:rPr>
              <a:t>Scrum Ceremonies</a:t>
            </a:r>
            <a:endParaRPr>
              <a:latin typeface="Raleway"/>
              <a:ea typeface="Raleway"/>
              <a:cs typeface="Raleway"/>
              <a:sym typeface="Raleway"/>
            </a:endParaRPr>
          </a:p>
          <a:p>
            <a:pPr indent="-311150" lvl="0" marL="457200" rtl="0" algn="l">
              <a:spcBef>
                <a:spcPts val="1000"/>
              </a:spcBef>
              <a:spcAft>
                <a:spcPts val="0"/>
              </a:spcAft>
              <a:buSzPts val="1300"/>
              <a:buFont typeface="Raleway"/>
              <a:buChar char="●"/>
            </a:pPr>
            <a:r>
              <a:rPr lang="en">
                <a:latin typeface="Raleway"/>
                <a:ea typeface="Raleway"/>
                <a:cs typeface="Raleway"/>
                <a:sym typeface="Raleway"/>
              </a:rPr>
              <a:t>Scrum Cycle</a:t>
            </a:r>
            <a:endParaRPr>
              <a:latin typeface="Raleway"/>
              <a:ea typeface="Raleway"/>
              <a:cs typeface="Raleway"/>
              <a:sym typeface="Raleway"/>
            </a:endParaRPr>
          </a:p>
          <a:p>
            <a:pPr indent="-311150" lvl="0" marL="457200" rtl="0" algn="l">
              <a:spcBef>
                <a:spcPts val="1000"/>
              </a:spcBef>
              <a:spcAft>
                <a:spcPts val="0"/>
              </a:spcAft>
              <a:buSzPts val="1300"/>
              <a:buFont typeface="Raleway"/>
              <a:buChar char="●"/>
            </a:pPr>
            <a:r>
              <a:rPr lang="en">
                <a:latin typeface="Raleway"/>
                <a:ea typeface="Raleway"/>
                <a:cs typeface="Raleway"/>
                <a:sym typeface="Raleway"/>
              </a:rPr>
              <a:t>Scrum Artefacts</a:t>
            </a:r>
            <a:endParaRPr>
              <a:latin typeface="Raleway"/>
              <a:ea typeface="Raleway"/>
              <a:cs typeface="Raleway"/>
              <a:sym typeface="Raleway"/>
            </a:endParaRPr>
          </a:p>
          <a:p>
            <a:pPr indent="-311150" lvl="0" marL="457200" rtl="0" algn="l">
              <a:spcBef>
                <a:spcPts val="1000"/>
              </a:spcBef>
              <a:spcAft>
                <a:spcPts val="0"/>
              </a:spcAft>
              <a:buSzPts val="1300"/>
              <a:buFont typeface="Raleway"/>
              <a:buChar char="●"/>
            </a:pPr>
            <a:r>
              <a:rPr lang="en">
                <a:latin typeface="Raleway"/>
                <a:ea typeface="Raleway"/>
                <a:cs typeface="Raleway"/>
                <a:sym typeface="Raleway"/>
              </a:rPr>
              <a:t>Roadmap and Release plan</a:t>
            </a:r>
            <a:endParaRPr>
              <a:latin typeface="Raleway"/>
              <a:ea typeface="Raleway"/>
              <a:cs typeface="Raleway"/>
              <a:sym typeface="Raleway"/>
            </a:endParaRPr>
          </a:p>
          <a:p>
            <a:pPr indent="-311150" lvl="0" marL="457200" rtl="0" algn="l">
              <a:spcBef>
                <a:spcPts val="1000"/>
              </a:spcBef>
              <a:spcAft>
                <a:spcPts val="0"/>
              </a:spcAft>
              <a:buSzPts val="1300"/>
              <a:buFont typeface="Raleway"/>
              <a:buChar char="●"/>
            </a:pPr>
            <a:r>
              <a:rPr lang="en">
                <a:latin typeface="Raleway"/>
                <a:ea typeface="Raleway"/>
                <a:cs typeface="Raleway"/>
                <a:sym typeface="Raleway"/>
              </a:rPr>
              <a:t>Wrap up</a:t>
            </a:r>
            <a:endParaRPr>
              <a:latin typeface="Raleway"/>
              <a:ea typeface="Raleway"/>
              <a:cs typeface="Raleway"/>
              <a:sym typeface="Raleway"/>
            </a:endParaRPr>
          </a:p>
          <a:p>
            <a:pPr indent="0" lvl="0" marL="0" rtl="0" algn="l">
              <a:spcBef>
                <a:spcPts val="1000"/>
              </a:spcBef>
              <a:spcAft>
                <a:spcPts val="1000"/>
              </a:spcAft>
              <a:buNone/>
            </a:pPr>
            <a:r>
              <a:t/>
            </a:r>
            <a:endParaRPr>
              <a:latin typeface="Raleway"/>
              <a:ea typeface="Raleway"/>
              <a:cs typeface="Raleway"/>
              <a:sym typeface="Raleway"/>
            </a:endParaRPr>
          </a:p>
        </p:txBody>
      </p:sp>
      <p:sp>
        <p:nvSpPr>
          <p:cNvPr id="105" name="Google Shape;105;p19"/>
          <p:cNvSpPr/>
          <p:nvPr/>
        </p:nvSpPr>
        <p:spPr>
          <a:xfrm>
            <a:off x="4314525" y="974250"/>
            <a:ext cx="1353600" cy="9105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Raleway"/>
                <a:ea typeface="Raleway"/>
                <a:cs typeface="Raleway"/>
                <a:sym typeface="Raleway"/>
              </a:rPr>
              <a:t>Tea Break</a:t>
            </a:r>
            <a:endParaRPr b="1">
              <a:solidFill>
                <a:srgbClr val="FFFFFF"/>
              </a:solidFill>
              <a:latin typeface="Raleway"/>
              <a:ea typeface="Raleway"/>
              <a:cs typeface="Raleway"/>
              <a:sym typeface="Raleway"/>
            </a:endParaRPr>
          </a:p>
          <a:p>
            <a:pPr indent="0" lvl="0" marL="0" rtl="0" algn="ctr">
              <a:spcBef>
                <a:spcPts val="0"/>
              </a:spcBef>
              <a:spcAft>
                <a:spcPts val="0"/>
              </a:spcAft>
              <a:buNone/>
            </a:pPr>
            <a:r>
              <a:rPr b="1" lang="en">
                <a:solidFill>
                  <a:srgbClr val="FFFFFF"/>
                </a:solidFill>
                <a:latin typeface="Raleway"/>
                <a:ea typeface="Raleway"/>
                <a:cs typeface="Raleway"/>
                <a:sym typeface="Raleway"/>
              </a:rPr>
              <a:t> 10.45 - 11 am</a:t>
            </a:r>
            <a:endParaRPr>
              <a:solidFill>
                <a:srgbClr val="FFFFFF"/>
              </a:solidFill>
            </a:endParaRPr>
          </a:p>
        </p:txBody>
      </p:sp>
      <p:sp>
        <p:nvSpPr>
          <p:cNvPr id="106" name="Google Shape;106;p19"/>
          <p:cNvSpPr/>
          <p:nvPr/>
        </p:nvSpPr>
        <p:spPr>
          <a:xfrm>
            <a:off x="5536525" y="2183225"/>
            <a:ext cx="1353600" cy="9105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Raleway"/>
                <a:ea typeface="Raleway"/>
                <a:cs typeface="Raleway"/>
                <a:sym typeface="Raleway"/>
              </a:rPr>
              <a:t>Lunch</a:t>
            </a:r>
            <a:endParaRPr b="1">
              <a:solidFill>
                <a:srgbClr val="FFFFFF"/>
              </a:solidFill>
              <a:latin typeface="Raleway"/>
              <a:ea typeface="Raleway"/>
              <a:cs typeface="Raleway"/>
              <a:sym typeface="Raleway"/>
            </a:endParaRPr>
          </a:p>
          <a:p>
            <a:pPr indent="0" lvl="0" marL="0" rtl="0" algn="ctr">
              <a:spcBef>
                <a:spcPts val="0"/>
              </a:spcBef>
              <a:spcAft>
                <a:spcPts val="0"/>
              </a:spcAft>
              <a:buNone/>
            </a:pPr>
            <a:r>
              <a:rPr b="1" lang="en">
                <a:solidFill>
                  <a:srgbClr val="FFFFFF"/>
                </a:solidFill>
                <a:latin typeface="Raleway"/>
                <a:ea typeface="Raleway"/>
                <a:cs typeface="Raleway"/>
                <a:sym typeface="Raleway"/>
              </a:rPr>
              <a:t>1 - 2pm</a:t>
            </a:r>
            <a:endParaRPr>
              <a:solidFill>
                <a:srgbClr val="FFFFFF"/>
              </a:solidFill>
            </a:endParaRPr>
          </a:p>
        </p:txBody>
      </p:sp>
      <p:sp>
        <p:nvSpPr>
          <p:cNvPr id="107" name="Google Shape;107;p19"/>
          <p:cNvSpPr/>
          <p:nvPr/>
        </p:nvSpPr>
        <p:spPr>
          <a:xfrm>
            <a:off x="6890125" y="3391500"/>
            <a:ext cx="1353600" cy="9105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Raleway"/>
                <a:ea typeface="Raleway"/>
                <a:cs typeface="Raleway"/>
                <a:sym typeface="Raleway"/>
              </a:rPr>
              <a:t>Tea Break</a:t>
            </a:r>
            <a:endParaRPr b="1">
              <a:solidFill>
                <a:srgbClr val="FFFFFF"/>
              </a:solidFill>
              <a:latin typeface="Raleway"/>
              <a:ea typeface="Raleway"/>
              <a:cs typeface="Raleway"/>
              <a:sym typeface="Raleway"/>
            </a:endParaRPr>
          </a:p>
          <a:p>
            <a:pPr indent="0" lvl="0" marL="0" rtl="0" algn="ctr">
              <a:spcBef>
                <a:spcPts val="0"/>
              </a:spcBef>
              <a:spcAft>
                <a:spcPts val="0"/>
              </a:spcAft>
              <a:buNone/>
            </a:pPr>
            <a:r>
              <a:rPr b="1" lang="en">
                <a:solidFill>
                  <a:srgbClr val="FFFFFF"/>
                </a:solidFill>
                <a:latin typeface="Raleway"/>
                <a:ea typeface="Raleway"/>
                <a:cs typeface="Raleway"/>
                <a:sym typeface="Raleway"/>
              </a:rPr>
              <a:t>3.45 - 4pm</a:t>
            </a:r>
            <a:endParaRPr>
              <a:solidFill>
                <a:srgbClr val="FFFFFF"/>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05"/>
                                        </p:tgtEl>
                                        <p:attrNameLst>
                                          <p:attrName>style.visibility</p:attrName>
                                        </p:attrNameLst>
                                      </p:cBhvr>
                                      <p:to>
                                        <p:strVal val="visible"/>
                                      </p:to>
                                    </p:set>
                                    <p:anim calcmode="lin" valueType="num">
                                      <p:cBhvr additive="base">
                                        <p:cTn dur="1000"/>
                                        <p:tgtEl>
                                          <p:spTgt spid="105"/>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06"/>
                                        </p:tgtEl>
                                        <p:attrNameLst>
                                          <p:attrName>style.visibility</p:attrName>
                                        </p:attrNameLst>
                                      </p:cBhvr>
                                      <p:to>
                                        <p:strVal val="visible"/>
                                      </p:to>
                                    </p:set>
                                    <p:anim calcmode="lin" valueType="num">
                                      <p:cBhvr additive="base">
                                        <p:cTn dur="1000"/>
                                        <p:tgtEl>
                                          <p:spTgt spid="106"/>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07"/>
                                        </p:tgtEl>
                                        <p:attrNameLst>
                                          <p:attrName>style.visibility</p:attrName>
                                        </p:attrNameLst>
                                      </p:cBhvr>
                                      <p:to>
                                        <p:strVal val="visible"/>
                                      </p:to>
                                    </p:set>
                                    <p:anim calcmode="lin" valueType="num">
                                      <p:cBhvr additive="base">
                                        <p:cTn dur="1000"/>
                                        <p:tgtEl>
                                          <p:spTgt spid="107"/>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55"/>
          <p:cNvSpPr/>
          <p:nvPr/>
        </p:nvSpPr>
        <p:spPr>
          <a:xfrm>
            <a:off x="332925" y="1125427"/>
            <a:ext cx="3965700" cy="29736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1100"/>
              <a:buFont typeface="Arial"/>
              <a:buNone/>
            </a:pPr>
            <a:r>
              <a:rPr b="1" lang="en" sz="1800">
                <a:solidFill>
                  <a:srgbClr val="666666"/>
                </a:solidFill>
                <a:latin typeface="Raleway"/>
                <a:ea typeface="Raleway"/>
                <a:cs typeface="Raleway"/>
                <a:sym typeface="Raleway"/>
              </a:rPr>
              <a:t>TRUST AND SUPPORT</a:t>
            </a:r>
            <a:endParaRPr b="1" sz="1800">
              <a:solidFill>
                <a:schemeClr val="dk2"/>
              </a:solidFill>
              <a:latin typeface="Raleway"/>
              <a:ea typeface="Raleway"/>
              <a:cs typeface="Raleway"/>
              <a:sym typeface="Raleway"/>
            </a:endParaRPr>
          </a:p>
          <a:p>
            <a:pPr indent="0" lvl="0" marL="0" rtl="0" algn="l">
              <a:spcBef>
                <a:spcPts val="0"/>
              </a:spcBef>
              <a:spcAft>
                <a:spcPts val="0"/>
              </a:spcAft>
              <a:buClr>
                <a:srgbClr val="000000"/>
              </a:buClr>
              <a:buSzPts val="1200"/>
              <a:buFont typeface="Arial"/>
              <a:buNone/>
            </a:pPr>
            <a:r>
              <a:t/>
            </a:r>
            <a:endParaRPr sz="1200">
              <a:solidFill>
                <a:schemeClr val="dk1"/>
              </a:solidFill>
              <a:latin typeface="Raleway"/>
              <a:ea typeface="Raleway"/>
              <a:cs typeface="Raleway"/>
              <a:sym typeface="Raleway"/>
            </a:endParaRPr>
          </a:p>
          <a:p>
            <a:pPr indent="0" lvl="0" marL="0" rtl="0" algn="l">
              <a:spcBef>
                <a:spcPts val="0"/>
              </a:spcBef>
              <a:spcAft>
                <a:spcPts val="0"/>
              </a:spcAft>
              <a:buClr>
                <a:srgbClr val="000000"/>
              </a:buClr>
              <a:buSzPts val="1200"/>
              <a:buFont typeface="Arial"/>
              <a:buNone/>
            </a:pPr>
            <a:r>
              <a:rPr lang="en" sz="1200">
                <a:solidFill>
                  <a:schemeClr val="dk1"/>
                </a:solidFill>
                <a:latin typeface="Raleway"/>
                <a:ea typeface="Raleway"/>
                <a:cs typeface="Raleway"/>
                <a:sym typeface="Raleway"/>
              </a:rPr>
              <a:t>Products are built by </a:t>
            </a:r>
            <a:r>
              <a:rPr b="1" lang="en" sz="1200">
                <a:solidFill>
                  <a:schemeClr val="dk1"/>
                </a:solidFill>
                <a:latin typeface="Raleway"/>
                <a:ea typeface="Raleway"/>
                <a:cs typeface="Raleway"/>
                <a:sym typeface="Raleway"/>
              </a:rPr>
              <a:t>motivated individuals </a:t>
            </a:r>
            <a:r>
              <a:rPr lang="en" sz="1200">
                <a:solidFill>
                  <a:schemeClr val="dk1"/>
                </a:solidFill>
                <a:latin typeface="Raleway"/>
                <a:ea typeface="Raleway"/>
                <a:cs typeface="Raleway"/>
                <a:sym typeface="Raleway"/>
              </a:rPr>
              <a:t>who are given the environment and support they need</a:t>
            </a:r>
            <a:endParaRPr>
              <a:solidFill>
                <a:schemeClr val="dk1"/>
              </a:solidFill>
              <a:latin typeface="Raleway"/>
              <a:ea typeface="Raleway"/>
              <a:cs typeface="Raleway"/>
              <a:sym typeface="Raleway"/>
            </a:endParaRPr>
          </a:p>
          <a:p>
            <a:pPr indent="0" lvl="0" marL="0" rtl="0" algn="l">
              <a:spcBef>
                <a:spcPts val="0"/>
              </a:spcBef>
              <a:spcAft>
                <a:spcPts val="0"/>
              </a:spcAft>
              <a:buClr>
                <a:srgbClr val="000000"/>
              </a:buClr>
              <a:buSzPts val="1200"/>
              <a:buFont typeface="Arial"/>
              <a:buNone/>
            </a:pPr>
            <a:r>
              <a:t/>
            </a:r>
            <a:endParaRPr sz="1200">
              <a:solidFill>
                <a:schemeClr val="dk1"/>
              </a:solidFill>
              <a:latin typeface="Raleway"/>
              <a:ea typeface="Raleway"/>
              <a:cs typeface="Raleway"/>
              <a:sym typeface="Raleway"/>
            </a:endParaRPr>
          </a:p>
          <a:p>
            <a:pPr indent="0" lvl="0" marL="0" rtl="0" algn="l">
              <a:spcBef>
                <a:spcPts val="0"/>
              </a:spcBef>
              <a:spcAft>
                <a:spcPts val="0"/>
              </a:spcAft>
              <a:buClr>
                <a:srgbClr val="000000"/>
              </a:buClr>
              <a:buSzPts val="1200"/>
              <a:buFont typeface="Arial"/>
              <a:buNone/>
            </a:pPr>
            <a:r>
              <a:rPr lang="en" sz="1200">
                <a:solidFill>
                  <a:schemeClr val="dk1"/>
                </a:solidFill>
                <a:latin typeface="Raleway"/>
                <a:ea typeface="Raleway"/>
                <a:cs typeface="Raleway"/>
                <a:sym typeface="Raleway"/>
              </a:rPr>
              <a:t>Individuals are </a:t>
            </a:r>
            <a:r>
              <a:rPr b="1" lang="en" sz="1200">
                <a:solidFill>
                  <a:schemeClr val="dk1"/>
                </a:solidFill>
                <a:latin typeface="Raleway"/>
                <a:ea typeface="Raleway"/>
                <a:cs typeface="Raleway"/>
                <a:sym typeface="Raleway"/>
              </a:rPr>
              <a:t>trusted</a:t>
            </a:r>
            <a:r>
              <a:rPr lang="en" sz="1200">
                <a:solidFill>
                  <a:schemeClr val="dk1"/>
                </a:solidFill>
                <a:latin typeface="Raleway"/>
                <a:ea typeface="Raleway"/>
                <a:cs typeface="Raleway"/>
                <a:sym typeface="Raleway"/>
              </a:rPr>
              <a:t> to get the job done</a:t>
            </a:r>
            <a:endParaRPr>
              <a:solidFill>
                <a:schemeClr val="dk1"/>
              </a:solidFill>
              <a:latin typeface="Raleway"/>
              <a:ea typeface="Raleway"/>
              <a:cs typeface="Raleway"/>
              <a:sym typeface="Raleway"/>
            </a:endParaRPr>
          </a:p>
          <a:p>
            <a:pPr indent="0" lvl="0" marL="0" rtl="0" algn="l">
              <a:spcBef>
                <a:spcPts val="0"/>
              </a:spcBef>
              <a:spcAft>
                <a:spcPts val="0"/>
              </a:spcAft>
              <a:buClr>
                <a:srgbClr val="000000"/>
              </a:buClr>
              <a:buSzPts val="1200"/>
              <a:buFont typeface="Arial"/>
              <a:buNone/>
            </a:pPr>
            <a:r>
              <a:t/>
            </a:r>
            <a:endParaRPr sz="1200">
              <a:solidFill>
                <a:schemeClr val="dk1"/>
              </a:solidFill>
              <a:latin typeface="Raleway"/>
              <a:ea typeface="Raleway"/>
              <a:cs typeface="Raleway"/>
              <a:sym typeface="Raleway"/>
            </a:endParaRPr>
          </a:p>
          <a:p>
            <a:pPr indent="0" lvl="0" marL="0" rtl="0" algn="l">
              <a:spcBef>
                <a:spcPts val="0"/>
              </a:spcBef>
              <a:spcAft>
                <a:spcPts val="0"/>
              </a:spcAft>
              <a:buClr>
                <a:srgbClr val="000000"/>
              </a:buClr>
              <a:buSzPts val="1200"/>
              <a:buFont typeface="Arial"/>
              <a:buNone/>
            </a:pPr>
            <a:r>
              <a:rPr lang="en" sz="1200">
                <a:solidFill>
                  <a:schemeClr val="dk1"/>
                </a:solidFill>
                <a:latin typeface="Raleway"/>
                <a:ea typeface="Raleway"/>
                <a:cs typeface="Raleway"/>
                <a:sym typeface="Raleway"/>
              </a:rPr>
              <a:t>Team members choose the jobs they are most interested in through </a:t>
            </a:r>
            <a:r>
              <a:rPr b="1" lang="en" sz="1200">
                <a:solidFill>
                  <a:schemeClr val="dk1"/>
                </a:solidFill>
                <a:latin typeface="Raleway"/>
                <a:ea typeface="Raleway"/>
                <a:cs typeface="Raleway"/>
                <a:sym typeface="Raleway"/>
              </a:rPr>
              <a:t>self organisation </a:t>
            </a:r>
            <a:r>
              <a:rPr lang="en" sz="1200">
                <a:solidFill>
                  <a:schemeClr val="dk1"/>
                </a:solidFill>
                <a:latin typeface="Raleway"/>
                <a:ea typeface="Raleway"/>
                <a:cs typeface="Raleway"/>
                <a:sym typeface="Raleway"/>
              </a:rPr>
              <a:t>and NOT through external management influence </a:t>
            </a:r>
            <a:endParaRPr>
              <a:solidFill>
                <a:schemeClr val="dk1"/>
              </a:solidFill>
              <a:latin typeface="Raleway"/>
              <a:ea typeface="Raleway"/>
              <a:cs typeface="Raleway"/>
              <a:sym typeface="Raleway"/>
            </a:endParaRPr>
          </a:p>
          <a:p>
            <a:pPr indent="0" lvl="0" marL="0" rtl="0" algn="l">
              <a:spcBef>
                <a:spcPts val="0"/>
              </a:spcBef>
              <a:spcAft>
                <a:spcPts val="0"/>
              </a:spcAft>
              <a:buClr>
                <a:srgbClr val="000000"/>
              </a:buClr>
              <a:buSzPts val="1200"/>
              <a:buFont typeface="Arial"/>
              <a:buNone/>
            </a:pPr>
            <a:r>
              <a:t/>
            </a:r>
            <a:endParaRPr sz="1200">
              <a:solidFill>
                <a:schemeClr val="dk1"/>
              </a:solidFill>
              <a:latin typeface="Raleway"/>
              <a:ea typeface="Raleway"/>
              <a:cs typeface="Raleway"/>
              <a:sym typeface="Raleway"/>
            </a:endParaRPr>
          </a:p>
          <a:p>
            <a:pPr indent="0" lvl="0" marL="0" rtl="0" algn="l">
              <a:spcBef>
                <a:spcPts val="0"/>
              </a:spcBef>
              <a:spcAft>
                <a:spcPts val="0"/>
              </a:spcAft>
              <a:buClr>
                <a:srgbClr val="000000"/>
              </a:buClr>
              <a:buSzPts val="1200"/>
              <a:buFont typeface="Arial"/>
              <a:buNone/>
            </a:pPr>
            <a:r>
              <a:rPr b="1" lang="en" sz="1200">
                <a:solidFill>
                  <a:schemeClr val="dk1"/>
                </a:solidFill>
                <a:latin typeface="Raleway"/>
                <a:ea typeface="Raleway"/>
                <a:cs typeface="Raleway"/>
                <a:sym typeface="Raleway"/>
              </a:rPr>
              <a:t>Micromanagement</a:t>
            </a:r>
            <a:r>
              <a:rPr lang="en" sz="1200">
                <a:solidFill>
                  <a:schemeClr val="dk1"/>
                </a:solidFill>
                <a:latin typeface="Raleway"/>
                <a:ea typeface="Raleway"/>
                <a:cs typeface="Raleway"/>
                <a:sym typeface="Raleway"/>
              </a:rPr>
              <a:t> and top-down approaches to management are </a:t>
            </a:r>
            <a:r>
              <a:rPr b="1" lang="en" sz="1200">
                <a:solidFill>
                  <a:schemeClr val="dk1"/>
                </a:solidFill>
                <a:latin typeface="Raleway"/>
                <a:ea typeface="Raleway"/>
                <a:cs typeface="Raleway"/>
                <a:sym typeface="Raleway"/>
              </a:rPr>
              <a:t>not accepted</a:t>
            </a:r>
            <a:endParaRPr>
              <a:solidFill>
                <a:schemeClr val="dk1"/>
              </a:solidFill>
              <a:latin typeface="Raleway"/>
              <a:ea typeface="Raleway"/>
              <a:cs typeface="Raleway"/>
              <a:sym typeface="Raleway"/>
            </a:endParaRPr>
          </a:p>
          <a:p>
            <a:pPr indent="0" lvl="0" marL="0" marR="0" rtl="0" algn="l">
              <a:lnSpc>
                <a:spcPct val="100000"/>
              </a:lnSpc>
              <a:spcBef>
                <a:spcPts val="0"/>
              </a:spcBef>
              <a:spcAft>
                <a:spcPts val="0"/>
              </a:spcAft>
              <a:buClr>
                <a:srgbClr val="000000"/>
              </a:buClr>
              <a:buSzPts val="1200"/>
              <a:buFont typeface="Arial"/>
              <a:buNone/>
            </a:pPr>
            <a:r>
              <a:t/>
            </a:r>
            <a:endParaRPr sz="1200">
              <a:solidFill>
                <a:schemeClr val="dk1"/>
              </a:solidFill>
              <a:latin typeface="Raleway"/>
              <a:ea typeface="Raleway"/>
              <a:cs typeface="Raleway"/>
              <a:sym typeface="Raleway"/>
            </a:endParaRPr>
          </a:p>
        </p:txBody>
      </p:sp>
      <p:pic>
        <p:nvPicPr>
          <p:cNvPr descr="Image result for trust and support" id="344" name="Google Shape;344;p55"/>
          <p:cNvPicPr preferRelativeResize="0"/>
          <p:nvPr/>
        </p:nvPicPr>
        <p:blipFill rotWithShape="1">
          <a:blip r:embed="rId3">
            <a:alphaModFix/>
          </a:blip>
          <a:srcRect b="0" l="0" r="0" t="0"/>
          <a:stretch/>
        </p:blipFill>
        <p:spPr>
          <a:xfrm>
            <a:off x="5138507" y="1314070"/>
            <a:ext cx="3585164" cy="2644794"/>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56"/>
          <p:cNvSpPr/>
          <p:nvPr/>
        </p:nvSpPr>
        <p:spPr>
          <a:xfrm>
            <a:off x="332925" y="1125427"/>
            <a:ext cx="3965700" cy="29736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1100"/>
              <a:buFont typeface="Arial"/>
              <a:buNone/>
            </a:pPr>
            <a:r>
              <a:rPr b="1" lang="en" sz="1800">
                <a:solidFill>
                  <a:srgbClr val="666666"/>
                </a:solidFill>
                <a:latin typeface="Raleway"/>
                <a:ea typeface="Raleway"/>
                <a:cs typeface="Raleway"/>
                <a:sym typeface="Raleway"/>
              </a:rPr>
              <a:t>WORKING SOFTWARE</a:t>
            </a:r>
            <a:endParaRPr b="1" sz="1800">
              <a:solidFill>
                <a:srgbClr val="666666"/>
              </a:solidFill>
              <a:latin typeface="Raleway"/>
              <a:ea typeface="Raleway"/>
              <a:cs typeface="Raleway"/>
              <a:sym typeface="Raleway"/>
            </a:endParaRPr>
          </a:p>
          <a:p>
            <a:pPr indent="0" lvl="0" marL="0" rtl="0" algn="l">
              <a:spcBef>
                <a:spcPts val="0"/>
              </a:spcBef>
              <a:spcAft>
                <a:spcPts val="0"/>
              </a:spcAft>
              <a:buClr>
                <a:srgbClr val="000000"/>
              </a:buClr>
              <a:buSzPts val="1200"/>
              <a:buFont typeface="Arial"/>
              <a:buNone/>
            </a:pPr>
            <a:r>
              <a:t/>
            </a:r>
            <a:endParaRPr sz="1200">
              <a:solidFill>
                <a:schemeClr val="dk1"/>
              </a:solidFill>
              <a:latin typeface="Raleway"/>
              <a:ea typeface="Raleway"/>
              <a:cs typeface="Raleway"/>
              <a:sym typeface="Raleway"/>
            </a:endParaRPr>
          </a:p>
          <a:p>
            <a:pPr indent="0" lvl="0" marL="0" rtl="0" algn="l">
              <a:spcBef>
                <a:spcPts val="0"/>
              </a:spcBef>
              <a:spcAft>
                <a:spcPts val="0"/>
              </a:spcAft>
              <a:buClr>
                <a:srgbClr val="000000"/>
              </a:buClr>
              <a:buSzPts val="1200"/>
              <a:buFont typeface="Arial"/>
              <a:buNone/>
            </a:pPr>
            <a:r>
              <a:rPr lang="en" sz="1200">
                <a:solidFill>
                  <a:schemeClr val="dk1"/>
                </a:solidFill>
                <a:latin typeface="Raleway"/>
                <a:ea typeface="Raleway"/>
                <a:cs typeface="Raleway"/>
                <a:sym typeface="Raleway"/>
              </a:rPr>
              <a:t>This is the primary metric an agile development team should be judged by: </a:t>
            </a:r>
            <a:endParaRPr>
              <a:solidFill>
                <a:schemeClr val="dk1"/>
              </a:solidFill>
              <a:latin typeface="Raleway"/>
              <a:ea typeface="Raleway"/>
              <a:cs typeface="Raleway"/>
              <a:sym typeface="Raleway"/>
            </a:endParaRPr>
          </a:p>
          <a:p>
            <a:pPr indent="0" lvl="0" marL="0" rtl="0" algn="l">
              <a:spcBef>
                <a:spcPts val="0"/>
              </a:spcBef>
              <a:spcAft>
                <a:spcPts val="0"/>
              </a:spcAft>
              <a:buClr>
                <a:srgbClr val="000000"/>
              </a:buClr>
              <a:buSzPts val="1200"/>
              <a:buFont typeface="Arial"/>
              <a:buNone/>
            </a:pPr>
            <a:r>
              <a:t/>
            </a:r>
            <a:endParaRPr sz="1200">
              <a:solidFill>
                <a:schemeClr val="dk1"/>
              </a:solidFill>
              <a:latin typeface="Raleway"/>
              <a:ea typeface="Raleway"/>
              <a:cs typeface="Raleway"/>
              <a:sym typeface="Raleway"/>
            </a:endParaRPr>
          </a:p>
          <a:p>
            <a:pPr indent="0" lvl="0" marL="0" rtl="0" algn="l">
              <a:spcBef>
                <a:spcPts val="0"/>
              </a:spcBef>
              <a:spcAft>
                <a:spcPts val="0"/>
              </a:spcAft>
              <a:buClr>
                <a:srgbClr val="000000"/>
              </a:buClr>
              <a:buSzPts val="1200"/>
              <a:buFont typeface="Arial"/>
              <a:buNone/>
            </a:pPr>
            <a:r>
              <a:rPr b="1" lang="en" sz="1200">
                <a:solidFill>
                  <a:schemeClr val="dk1"/>
                </a:solidFill>
                <a:latin typeface="Raleway"/>
                <a:ea typeface="Raleway"/>
                <a:cs typeface="Raleway"/>
                <a:sym typeface="Raleway"/>
              </a:rPr>
              <a:t>Is the software working correctly? </a:t>
            </a:r>
            <a:endParaRPr>
              <a:solidFill>
                <a:schemeClr val="dk1"/>
              </a:solidFill>
              <a:latin typeface="Raleway"/>
              <a:ea typeface="Raleway"/>
              <a:cs typeface="Raleway"/>
              <a:sym typeface="Raleway"/>
            </a:endParaRPr>
          </a:p>
          <a:p>
            <a:pPr indent="0" lvl="0" marL="0" rtl="0" algn="l">
              <a:spcBef>
                <a:spcPts val="0"/>
              </a:spcBef>
              <a:spcAft>
                <a:spcPts val="0"/>
              </a:spcAft>
              <a:buClr>
                <a:srgbClr val="000000"/>
              </a:buClr>
              <a:buSzPts val="1200"/>
              <a:buFont typeface="Arial"/>
              <a:buNone/>
            </a:pPr>
            <a:r>
              <a:rPr b="1" lang="en" sz="1200">
                <a:solidFill>
                  <a:schemeClr val="dk1"/>
                </a:solidFill>
                <a:latin typeface="Raleway"/>
                <a:ea typeface="Raleway"/>
                <a:cs typeface="Raleway"/>
                <a:sym typeface="Raleway"/>
              </a:rPr>
              <a:t>OR </a:t>
            </a:r>
            <a:endParaRPr>
              <a:solidFill>
                <a:schemeClr val="dk1"/>
              </a:solidFill>
              <a:latin typeface="Raleway"/>
              <a:ea typeface="Raleway"/>
              <a:cs typeface="Raleway"/>
              <a:sym typeface="Raleway"/>
            </a:endParaRPr>
          </a:p>
          <a:p>
            <a:pPr indent="0" lvl="0" marL="0" rtl="0" algn="l">
              <a:spcBef>
                <a:spcPts val="0"/>
              </a:spcBef>
              <a:spcAft>
                <a:spcPts val="0"/>
              </a:spcAft>
              <a:buClr>
                <a:srgbClr val="000000"/>
              </a:buClr>
              <a:buSzPts val="1200"/>
              <a:buFont typeface="Arial"/>
              <a:buNone/>
            </a:pPr>
            <a:r>
              <a:rPr b="1" lang="en" sz="1200">
                <a:solidFill>
                  <a:schemeClr val="dk1"/>
                </a:solidFill>
                <a:latin typeface="Raleway"/>
                <a:ea typeface="Raleway"/>
                <a:cs typeface="Raleway"/>
                <a:sym typeface="Raleway"/>
              </a:rPr>
              <a:t>Is the project achieving what we want it to? </a:t>
            </a:r>
            <a:endParaRPr>
              <a:solidFill>
                <a:schemeClr val="dk1"/>
              </a:solidFill>
              <a:latin typeface="Raleway"/>
              <a:ea typeface="Raleway"/>
              <a:cs typeface="Raleway"/>
              <a:sym typeface="Raleway"/>
            </a:endParaRPr>
          </a:p>
          <a:p>
            <a:pPr indent="0" lvl="0" marL="0" rtl="0" algn="l">
              <a:spcBef>
                <a:spcPts val="0"/>
              </a:spcBef>
              <a:spcAft>
                <a:spcPts val="0"/>
              </a:spcAft>
              <a:buClr>
                <a:srgbClr val="000000"/>
              </a:buClr>
              <a:buSzPts val="1200"/>
              <a:buFont typeface="Arial"/>
              <a:buNone/>
            </a:pPr>
            <a:r>
              <a:t/>
            </a:r>
            <a:endParaRPr sz="1200">
              <a:solidFill>
                <a:schemeClr val="dk1"/>
              </a:solidFill>
              <a:latin typeface="Raleway"/>
              <a:ea typeface="Raleway"/>
              <a:cs typeface="Raleway"/>
              <a:sym typeface="Raleway"/>
            </a:endParaRPr>
          </a:p>
          <a:p>
            <a:pPr indent="0" lvl="0" marL="0" rtl="0" algn="l">
              <a:spcBef>
                <a:spcPts val="0"/>
              </a:spcBef>
              <a:spcAft>
                <a:spcPts val="0"/>
              </a:spcAft>
              <a:buClr>
                <a:srgbClr val="000000"/>
              </a:buClr>
              <a:buSzPts val="1200"/>
              <a:buFont typeface="Arial"/>
              <a:buNone/>
            </a:pPr>
            <a:r>
              <a:rPr lang="en" sz="1200">
                <a:solidFill>
                  <a:schemeClr val="dk1"/>
                </a:solidFill>
                <a:latin typeface="Raleway"/>
                <a:ea typeface="Raleway"/>
                <a:cs typeface="Raleway"/>
                <a:sym typeface="Raleway"/>
              </a:rPr>
              <a:t>Because if it’s not, it doesn’t matter how many words have been typed, bugs have been fixed, hours have been worked, etc. </a:t>
            </a:r>
            <a:endParaRPr>
              <a:solidFill>
                <a:schemeClr val="dk1"/>
              </a:solidFill>
              <a:latin typeface="Raleway"/>
              <a:ea typeface="Raleway"/>
              <a:cs typeface="Raleway"/>
              <a:sym typeface="Raleway"/>
            </a:endParaRPr>
          </a:p>
          <a:p>
            <a:pPr indent="0" lvl="0" marL="0" rtl="0" algn="l">
              <a:spcBef>
                <a:spcPts val="0"/>
              </a:spcBef>
              <a:spcAft>
                <a:spcPts val="0"/>
              </a:spcAft>
              <a:buClr>
                <a:srgbClr val="000000"/>
              </a:buClr>
              <a:buSzPts val="1200"/>
              <a:buFont typeface="Arial"/>
              <a:buNone/>
            </a:pPr>
            <a:r>
              <a:t/>
            </a:r>
            <a:endParaRPr sz="1200">
              <a:solidFill>
                <a:schemeClr val="dk1"/>
              </a:solidFill>
              <a:latin typeface="Raleway"/>
              <a:ea typeface="Raleway"/>
              <a:cs typeface="Raleway"/>
              <a:sym typeface="Raleway"/>
            </a:endParaRPr>
          </a:p>
          <a:p>
            <a:pPr indent="0" lvl="0" marL="0" rtl="0" algn="l">
              <a:spcBef>
                <a:spcPts val="0"/>
              </a:spcBef>
              <a:spcAft>
                <a:spcPts val="0"/>
              </a:spcAft>
              <a:buClr>
                <a:srgbClr val="000000"/>
              </a:buClr>
              <a:buSzPts val="1200"/>
              <a:buFont typeface="Arial"/>
              <a:buNone/>
            </a:pPr>
            <a:r>
              <a:rPr lang="en" sz="1200">
                <a:solidFill>
                  <a:schemeClr val="dk1"/>
                </a:solidFill>
                <a:latin typeface="Raleway"/>
                <a:ea typeface="Raleway"/>
                <a:cs typeface="Raleway"/>
                <a:sym typeface="Raleway"/>
              </a:rPr>
              <a:t>A good team needs to produce </a:t>
            </a:r>
            <a:r>
              <a:rPr b="1" lang="en" sz="1200">
                <a:solidFill>
                  <a:schemeClr val="dk1"/>
                </a:solidFill>
                <a:latin typeface="Raleway"/>
                <a:ea typeface="Raleway"/>
                <a:cs typeface="Raleway"/>
                <a:sym typeface="Raleway"/>
              </a:rPr>
              <a:t>quality</a:t>
            </a:r>
            <a:r>
              <a:rPr lang="en" sz="1200">
                <a:solidFill>
                  <a:schemeClr val="dk1"/>
                </a:solidFill>
                <a:latin typeface="Raleway"/>
                <a:ea typeface="Raleway"/>
                <a:cs typeface="Raleway"/>
                <a:sym typeface="Raleway"/>
              </a:rPr>
              <a:t> products all other measures are pretty much irrelevant if you can’t get it working correctly</a:t>
            </a:r>
            <a:endParaRPr>
              <a:solidFill>
                <a:schemeClr val="dk1"/>
              </a:solidFill>
              <a:latin typeface="Raleway"/>
              <a:ea typeface="Raleway"/>
              <a:cs typeface="Raleway"/>
              <a:sym typeface="Raleway"/>
            </a:endParaRPr>
          </a:p>
          <a:p>
            <a:pPr indent="0" lvl="0" marL="0" marR="0" rtl="0" algn="l">
              <a:lnSpc>
                <a:spcPct val="100000"/>
              </a:lnSpc>
              <a:spcBef>
                <a:spcPts val="0"/>
              </a:spcBef>
              <a:spcAft>
                <a:spcPts val="0"/>
              </a:spcAft>
              <a:buClr>
                <a:srgbClr val="000000"/>
              </a:buClr>
              <a:buSzPts val="1200"/>
              <a:buFont typeface="Arial"/>
              <a:buNone/>
            </a:pPr>
            <a:r>
              <a:t/>
            </a:r>
            <a:endParaRPr sz="1200">
              <a:solidFill>
                <a:schemeClr val="dk1"/>
              </a:solidFill>
              <a:latin typeface="Raleway"/>
              <a:ea typeface="Raleway"/>
              <a:cs typeface="Raleway"/>
              <a:sym typeface="Raleway"/>
            </a:endParaRPr>
          </a:p>
        </p:txBody>
      </p:sp>
      <p:pic>
        <p:nvPicPr>
          <p:cNvPr descr="Image result for working software" id="350" name="Google Shape;350;p56"/>
          <p:cNvPicPr preferRelativeResize="0"/>
          <p:nvPr/>
        </p:nvPicPr>
        <p:blipFill rotWithShape="1">
          <a:blip r:embed="rId3">
            <a:alphaModFix/>
          </a:blip>
          <a:srcRect b="0" l="0" r="0" t="0"/>
          <a:stretch/>
        </p:blipFill>
        <p:spPr>
          <a:xfrm>
            <a:off x="4734809" y="1672471"/>
            <a:ext cx="4300460" cy="1614691"/>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57"/>
          <p:cNvSpPr/>
          <p:nvPr/>
        </p:nvSpPr>
        <p:spPr>
          <a:xfrm>
            <a:off x="332925" y="1125427"/>
            <a:ext cx="3965700" cy="29736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100"/>
              <a:buFont typeface="Arial"/>
              <a:buNone/>
            </a:pPr>
            <a:r>
              <a:rPr b="1" lang="en" sz="1800">
                <a:solidFill>
                  <a:srgbClr val="666666"/>
                </a:solidFill>
                <a:latin typeface="Raleway"/>
                <a:ea typeface="Raleway"/>
                <a:cs typeface="Raleway"/>
                <a:sym typeface="Raleway"/>
              </a:rPr>
              <a:t>SUSTAINABLE DEVELOPMENT</a:t>
            </a:r>
            <a:endParaRPr b="1" sz="1800">
              <a:solidFill>
                <a:srgbClr val="666666"/>
              </a:solidFill>
              <a:latin typeface="Raleway"/>
              <a:ea typeface="Raleway"/>
              <a:cs typeface="Raleway"/>
              <a:sym typeface="Raleway"/>
            </a:endParaRPr>
          </a:p>
          <a:p>
            <a:pPr indent="0" lvl="0" marL="0" rtl="0" algn="l">
              <a:spcBef>
                <a:spcPts val="0"/>
              </a:spcBef>
              <a:spcAft>
                <a:spcPts val="0"/>
              </a:spcAft>
              <a:buClr>
                <a:srgbClr val="000000"/>
              </a:buClr>
              <a:buSzPts val="1200"/>
              <a:buFont typeface="Arial"/>
              <a:buNone/>
            </a:pPr>
            <a:r>
              <a:t/>
            </a:r>
            <a:endParaRPr sz="1200">
              <a:solidFill>
                <a:schemeClr val="dk1"/>
              </a:solidFill>
              <a:latin typeface="Raleway"/>
              <a:ea typeface="Raleway"/>
              <a:cs typeface="Raleway"/>
              <a:sym typeface="Raleway"/>
            </a:endParaRPr>
          </a:p>
          <a:p>
            <a:pPr indent="0" lvl="0" marL="0" rtl="0" algn="l">
              <a:spcBef>
                <a:spcPts val="0"/>
              </a:spcBef>
              <a:spcAft>
                <a:spcPts val="0"/>
              </a:spcAft>
              <a:buClr>
                <a:srgbClr val="000000"/>
              </a:buClr>
              <a:buSzPts val="1200"/>
              <a:buFont typeface="Arial"/>
              <a:buNone/>
            </a:pPr>
            <a:r>
              <a:rPr lang="en" sz="1200">
                <a:solidFill>
                  <a:schemeClr val="dk1"/>
                </a:solidFill>
                <a:latin typeface="Raleway"/>
                <a:ea typeface="Raleway"/>
                <a:cs typeface="Raleway"/>
                <a:sym typeface="Raleway"/>
              </a:rPr>
              <a:t>When working on the same project for a long time, burnout can be a common problem among agile teams. </a:t>
            </a:r>
            <a:endParaRPr>
              <a:solidFill>
                <a:schemeClr val="dk1"/>
              </a:solidFill>
              <a:latin typeface="Raleway"/>
              <a:ea typeface="Raleway"/>
              <a:cs typeface="Raleway"/>
              <a:sym typeface="Raleway"/>
            </a:endParaRPr>
          </a:p>
          <a:p>
            <a:pPr indent="0" lvl="0" marL="0" rtl="0" algn="l">
              <a:spcBef>
                <a:spcPts val="0"/>
              </a:spcBef>
              <a:spcAft>
                <a:spcPts val="0"/>
              </a:spcAft>
              <a:buClr>
                <a:srgbClr val="000000"/>
              </a:buClr>
              <a:buSzPts val="1200"/>
              <a:buFont typeface="Arial"/>
              <a:buNone/>
            </a:pPr>
            <a:r>
              <a:t/>
            </a:r>
            <a:endParaRPr sz="1200">
              <a:solidFill>
                <a:schemeClr val="dk1"/>
              </a:solidFill>
              <a:latin typeface="Raleway"/>
              <a:ea typeface="Raleway"/>
              <a:cs typeface="Raleway"/>
              <a:sym typeface="Raleway"/>
            </a:endParaRPr>
          </a:p>
          <a:p>
            <a:pPr indent="0" lvl="0" marL="0" rtl="0" algn="l">
              <a:spcBef>
                <a:spcPts val="0"/>
              </a:spcBef>
              <a:spcAft>
                <a:spcPts val="0"/>
              </a:spcAft>
              <a:buClr>
                <a:srgbClr val="000000"/>
              </a:buClr>
              <a:buSzPts val="1200"/>
              <a:buFont typeface="Arial"/>
              <a:buNone/>
            </a:pPr>
            <a:r>
              <a:rPr lang="en" sz="1200">
                <a:solidFill>
                  <a:schemeClr val="dk1"/>
                </a:solidFill>
                <a:latin typeface="Raleway"/>
                <a:ea typeface="Raleway"/>
                <a:cs typeface="Raleway"/>
                <a:sym typeface="Raleway"/>
              </a:rPr>
              <a:t>To prevent this, work should be done in short productive bursts because excessive overtime cannot continue indefinitely without impacting the quality. Focus on choosing the right pace for the team members</a:t>
            </a:r>
            <a:endParaRPr>
              <a:solidFill>
                <a:schemeClr val="dk1"/>
              </a:solidFill>
              <a:latin typeface="Raleway"/>
              <a:ea typeface="Raleway"/>
              <a:cs typeface="Raleway"/>
              <a:sym typeface="Raleway"/>
            </a:endParaRPr>
          </a:p>
          <a:p>
            <a:pPr indent="0" lvl="0" marL="0" rtl="0" algn="l">
              <a:spcBef>
                <a:spcPts val="0"/>
              </a:spcBef>
              <a:spcAft>
                <a:spcPts val="0"/>
              </a:spcAft>
              <a:buClr>
                <a:srgbClr val="000000"/>
              </a:buClr>
              <a:buSzPts val="1200"/>
              <a:buFont typeface="Arial"/>
              <a:buNone/>
            </a:pPr>
            <a:r>
              <a:t/>
            </a:r>
            <a:endParaRPr sz="1200">
              <a:solidFill>
                <a:schemeClr val="dk1"/>
              </a:solidFill>
              <a:latin typeface="Raleway"/>
              <a:ea typeface="Raleway"/>
              <a:cs typeface="Raleway"/>
              <a:sym typeface="Raleway"/>
            </a:endParaRPr>
          </a:p>
          <a:p>
            <a:pPr indent="0" lvl="0" marL="0" rtl="0" algn="l">
              <a:spcBef>
                <a:spcPts val="0"/>
              </a:spcBef>
              <a:spcAft>
                <a:spcPts val="0"/>
              </a:spcAft>
              <a:buClr>
                <a:srgbClr val="000000"/>
              </a:buClr>
              <a:buSzPts val="1200"/>
              <a:buFont typeface="Arial"/>
              <a:buNone/>
            </a:pPr>
            <a:r>
              <a:rPr lang="en" sz="1200">
                <a:solidFill>
                  <a:schemeClr val="dk1"/>
                </a:solidFill>
                <a:latin typeface="Raleway"/>
                <a:ea typeface="Raleway"/>
                <a:cs typeface="Raleway"/>
                <a:sym typeface="Raleway"/>
              </a:rPr>
              <a:t>Usually, the best pace is one that allows team members to leave the office tired yet satisfied</a:t>
            </a:r>
            <a:endParaRPr>
              <a:solidFill>
                <a:schemeClr val="dk1"/>
              </a:solidFill>
              <a:latin typeface="Raleway"/>
              <a:ea typeface="Raleway"/>
              <a:cs typeface="Raleway"/>
              <a:sym typeface="Raleway"/>
            </a:endParaRPr>
          </a:p>
          <a:p>
            <a:pPr indent="0" lvl="0" marL="0" marR="0" rtl="0" algn="l">
              <a:lnSpc>
                <a:spcPct val="100000"/>
              </a:lnSpc>
              <a:spcBef>
                <a:spcPts val="0"/>
              </a:spcBef>
              <a:spcAft>
                <a:spcPts val="0"/>
              </a:spcAft>
              <a:buClr>
                <a:srgbClr val="000000"/>
              </a:buClr>
              <a:buSzPts val="1200"/>
              <a:buFont typeface="Arial"/>
              <a:buNone/>
            </a:pPr>
            <a:r>
              <a:t/>
            </a:r>
            <a:endParaRPr sz="1200">
              <a:solidFill>
                <a:schemeClr val="dk1"/>
              </a:solidFill>
              <a:latin typeface="Raleway"/>
              <a:ea typeface="Raleway"/>
              <a:cs typeface="Raleway"/>
              <a:sym typeface="Raleway"/>
            </a:endParaRPr>
          </a:p>
        </p:txBody>
      </p:sp>
      <p:pic>
        <p:nvPicPr>
          <p:cNvPr descr="Image result for sustainable pace" id="356" name="Google Shape;356;p57"/>
          <p:cNvPicPr preferRelativeResize="0"/>
          <p:nvPr/>
        </p:nvPicPr>
        <p:blipFill rotWithShape="1">
          <a:blip r:embed="rId3">
            <a:alphaModFix/>
          </a:blip>
          <a:srcRect b="0" l="0" r="0" t="0"/>
          <a:stretch/>
        </p:blipFill>
        <p:spPr>
          <a:xfrm>
            <a:off x="5430029" y="1088164"/>
            <a:ext cx="3084308" cy="3084308"/>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58"/>
          <p:cNvSpPr txBox="1"/>
          <p:nvPr>
            <p:ph type="title"/>
          </p:nvPr>
        </p:nvSpPr>
        <p:spPr>
          <a:xfrm>
            <a:off x="145450" y="0"/>
            <a:ext cx="3300900" cy="81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0" sz="1400">
              <a:solidFill>
                <a:srgbClr val="000000"/>
              </a:solidFill>
              <a:latin typeface="Arial"/>
              <a:ea typeface="Arial"/>
              <a:cs typeface="Arial"/>
              <a:sym typeface="Arial"/>
            </a:endParaRPr>
          </a:p>
          <a:p>
            <a:pPr indent="0" lvl="0" marL="0" rtl="0" algn="l">
              <a:spcBef>
                <a:spcPts val="0"/>
              </a:spcBef>
              <a:spcAft>
                <a:spcPts val="0"/>
              </a:spcAft>
              <a:buNone/>
            </a:pPr>
            <a:r>
              <a:t/>
            </a:r>
            <a:endParaRPr sz="1200">
              <a:solidFill>
                <a:srgbClr val="7CBD30"/>
              </a:solidFill>
              <a:latin typeface="Arial"/>
              <a:ea typeface="Arial"/>
              <a:cs typeface="Arial"/>
              <a:sym typeface="Arial"/>
            </a:endParaRPr>
          </a:p>
          <a:p>
            <a:pPr indent="0" lvl="0" marL="0" rtl="0" algn="l">
              <a:spcBef>
                <a:spcPts val="0"/>
              </a:spcBef>
              <a:spcAft>
                <a:spcPts val="0"/>
              </a:spcAft>
              <a:buNone/>
            </a:pPr>
            <a:r>
              <a:t/>
            </a:r>
            <a:endParaRPr sz="1200">
              <a:solidFill>
                <a:srgbClr val="7CBD30"/>
              </a:solidFill>
              <a:latin typeface="Arial"/>
              <a:ea typeface="Arial"/>
              <a:cs typeface="Arial"/>
              <a:sym typeface="Arial"/>
            </a:endParaRPr>
          </a:p>
          <a:p>
            <a:pPr indent="0" lvl="0" marL="0" rtl="0" algn="l">
              <a:spcBef>
                <a:spcPts val="0"/>
              </a:spcBef>
              <a:spcAft>
                <a:spcPts val="0"/>
              </a:spcAft>
              <a:buNone/>
            </a:pPr>
            <a:r>
              <a:t/>
            </a:r>
            <a:endParaRPr/>
          </a:p>
        </p:txBody>
      </p:sp>
      <p:sp>
        <p:nvSpPr>
          <p:cNvPr id="362" name="Google Shape;362;p58"/>
          <p:cNvSpPr/>
          <p:nvPr/>
        </p:nvSpPr>
        <p:spPr>
          <a:xfrm>
            <a:off x="332925" y="1125427"/>
            <a:ext cx="3965700" cy="29736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100"/>
              <a:buFont typeface="Arial"/>
              <a:buNone/>
            </a:pPr>
            <a:r>
              <a:rPr b="1" lang="en" sz="1800">
                <a:solidFill>
                  <a:srgbClr val="666666"/>
                </a:solidFill>
                <a:latin typeface="Raleway"/>
                <a:ea typeface="Raleway"/>
                <a:cs typeface="Raleway"/>
                <a:sym typeface="Raleway"/>
              </a:rPr>
              <a:t>FACE TO FACE COMMUNICATION</a:t>
            </a:r>
            <a:endParaRPr b="1" sz="1800">
              <a:solidFill>
                <a:srgbClr val="666666"/>
              </a:solidFill>
              <a:latin typeface="Raleway"/>
              <a:ea typeface="Raleway"/>
              <a:cs typeface="Raleway"/>
              <a:sym typeface="Raleway"/>
            </a:endParaRPr>
          </a:p>
          <a:p>
            <a:pPr indent="0" lvl="0" marL="0" rtl="0" algn="l">
              <a:spcBef>
                <a:spcPts val="0"/>
              </a:spcBef>
              <a:spcAft>
                <a:spcPts val="0"/>
              </a:spcAft>
              <a:buClr>
                <a:srgbClr val="000000"/>
              </a:buClr>
              <a:buSzPts val="1200"/>
              <a:buFont typeface="Arial"/>
              <a:buNone/>
            </a:pPr>
            <a:r>
              <a:t/>
            </a:r>
            <a:endParaRPr sz="1200">
              <a:solidFill>
                <a:schemeClr val="dk1"/>
              </a:solidFill>
              <a:latin typeface="Raleway"/>
              <a:ea typeface="Raleway"/>
              <a:cs typeface="Raleway"/>
              <a:sym typeface="Raleway"/>
            </a:endParaRPr>
          </a:p>
          <a:p>
            <a:pPr indent="0" lvl="0" marL="0" rtl="0" algn="l">
              <a:spcBef>
                <a:spcPts val="0"/>
              </a:spcBef>
              <a:spcAft>
                <a:spcPts val="0"/>
              </a:spcAft>
              <a:buClr>
                <a:srgbClr val="000000"/>
              </a:buClr>
              <a:buSzPts val="1200"/>
              <a:buFont typeface="Arial"/>
              <a:buNone/>
            </a:pPr>
            <a:r>
              <a:rPr lang="en" sz="1200">
                <a:solidFill>
                  <a:schemeClr val="dk1"/>
                </a:solidFill>
                <a:latin typeface="Raleway"/>
                <a:ea typeface="Raleway"/>
                <a:cs typeface="Raleway"/>
                <a:sym typeface="Raleway"/>
              </a:rPr>
              <a:t>Your team should primarily </a:t>
            </a:r>
            <a:r>
              <a:rPr b="1" lang="en" sz="1200">
                <a:solidFill>
                  <a:schemeClr val="dk1"/>
                </a:solidFill>
                <a:latin typeface="Raleway"/>
                <a:ea typeface="Raleway"/>
                <a:cs typeface="Raleway"/>
                <a:sym typeface="Raleway"/>
              </a:rPr>
              <a:t>communicate orally </a:t>
            </a:r>
            <a:r>
              <a:rPr lang="en" sz="1200">
                <a:solidFill>
                  <a:schemeClr val="dk1"/>
                </a:solidFill>
                <a:latin typeface="Raleway"/>
                <a:ea typeface="Raleway"/>
                <a:cs typeface="Raleway"/>
                <a:sym typeface="Raleway"/>
              </a:rPr>
              <a:t>for the benefit of </a:t>
            </a:r>
            <a:r>
              <a:rPr b="1" lang="en" sz="1200">
                <a:solidFill>
                  <a:schemeClr val="dk1"/>
                </a:solidFill>
                <a:latin typeface="Raleway"/>
                <a:ea typeface="Raleway"/>
                <a:cs typeface="Raleway"/>
                <a:sym typeface="Raleway"/>
              </a:rPr>
              <a:t>osmotic communication</a:t>
            </a:r>
            <a:endParaRPr>
              <a:solidFill>
                <a:schemeClr val="dk1"/>
              </a:solidFill>
              <a:latin typeface="Raleway"/>
              <a:ea typeface="Raleway"/>
              <a:cs typeface="Raleway"/>
              <a:sym typeface="Raleway"/>
            </a:endParaRPr>
          </a:p>
          <a:p>
            <a:pPr indent="0" lvl="0" marL="0" rtl="0" algn="l">
              <a:spcBef>
                <a:spcPts val="0"/>
              </a:spcBef>
              <a:spcAft>
                <a:spcPts val="0"/>
              </a:spcAft>
              <a:buClr>
                <a:srgbClr val="000000"/>
              </a:buClr>
              <a:buSzPts val="1200"/>
              <a:buFont typeface="Arial"/>
              <a:buNone/>
            </a:pPr>
            <a:r>
              <a:t/>
            </a:r>
            <a:endParaRPr sz="1200">
              <a:solidFill>
                <a:schemeClr val="dk1"/>
              </a:solidFill>
              <a:latin typeface="Raleway"/>
              <a:ea typeface="Raleway"/>
              <a:cs typeface="Raleway"/>
              <a:sym typeface="Raleway"/>
            </a:endParaRPr>
          </a:p>
          <a:p>
            <a:pPr indent="0" lvl="0" marL="0" rtl="0" algn="l">
              <a:spcBef>
                <a:spcPts val="0"/>
              </a:spcBef>
              <a:spcAft>
                <a:spcPts val="0"/>
              </a:spcAft>
              <a:buClr>
                <a:srgbClr val="000000"/>
              </a:buClr>
              <a:buSzPts val="1200"/>
              <a:buFont typeface="Arial"/>
              <a:buNone/>
            </a:pPr>
            <a:r>
              <a:rPr lang="en" sz="1200">
                <a:solidFill>
                  <a:schemeClr val="dk1"/>
                </a:solidFill>
                <a:latin typeface="Raleway"/>
                <a:ea typeface="Raleway"/>
                <a:cs typeface="Raleway"/>
                <a:sym typeface="Raleway"/>
              </a:rPr>
              <a:t>Virtual team conversations should be facilitated via </a:t>
            </a:r>
            <a:r>
              <a:rPr b="1" lang="en" sz="1200">
                <a:solidFill>
                  <a:schemeClr val="dk1"/>
                </a:solidFill>
                <a:latin typeface="Raleway"/>
                <a:ea typeface="Raleway"/>
                <a:cs typeface="Raleway"/>
                <a:sym typeface="Raleway"/>
              </a:rPr>
              <a:t>video conferencing</a:t>
            </a:r>
            <a:r>
              <a:rPr lang="en" sz="1200">
                <a:solidFill>
                  <a:schemeClr val="dk1"/>
                </a:solidFill>
                <a:latin typeface="Raleway"/>
                <a:ea typeface="Raleway"/>
                <a:cs typeface="Raleway"/>
                <a:sym typeface="Raleway"/>
              </a:rPr>
              <a:t> where necessary </a:t>
            </a:r>
            <a:endParaRPr>
              <a:solidFill>
                <a:schemeClr val="dk1"/>
              </a:solidFill>
              <a:latin typeface="Raleway"/>
              <a:ea typeface="Raleway"/>
              <a:cs typeface="Raleway"/>
              <a:sym typeface="Raleway"/>
            </a:endParaRPr>
          </a:p>
          <a:p>
            <a:pPr indent="0" lvl="0" marL="0" rtl="0" algn="l">
              <a:spcBef>
                <a:spcPts val="0"/>
              </a:spcBef>
              <a:spcAft>
                <a:spcPts val="0"/>
              </a:spcAft>
              <a:buClr>
                <a:srgbClr val="000000"/>
              </a:buClr>
              <a:buSzPts val="1200"/>
              <a:buFont typeface="Arial"/>
              <a:buNone/>
            </a:pPr>
            <a:r>
              <a:t/>
            </a:r>
            <a:endParaRPr sz="1200">
              <a:solidFill>
                <a:schemeClr val="dk1"/>
              </a:solidFill>
              <a:latin typeface="Raleway"/>
              <a:ea typeface="Raleway"/>
              <a:cs typeface="Raleway"/>
              <a:sym typeface="Raleway"/>
            </a:endParaRPr>
          </a:p>
          <a:p>
            <a:pPr indent="0" lvl="0" marL="0" rtl="0" algn="l">
              <a:spcBef>
                <a:spcPts val="0"/>
              </a:spcBef>
              <a:spcAft>
                <a:spcPts val="0"/>
              </a:spcAft>
              <a:buClr>
                <a:srgbClr val="000000"/>
              </a:buClr>
              <a:buSzPts val="1200"/>
              <a:buFont typeface="Arial"/>
              <a:buNone/>
            </a:pPr>
            <a:r>
              <a:rPr lang="en" sz="1200">
                <a:solidFill>
                  <a:schemeClr val="dk1"/>
                </a:solidFill>
                <a:latin typeface="Raleway"/>
                <a:ea typeface="Raleway"/>
                <a:cs typeface="Raleway"/>
                <a:sym typeface="Raleway"/>
              </a:rPr>
              <a:t>When obtaining feedback, be sure to go to the source of the problem or confusion to ask for their views</a:t>
            </a:r>
            <a:endParaRPr>
              <a:solidFill>
                <a:schemeClr val="dk1"/>
              </a:solidFill>
              <a:latin typeface="Raleway"/>
              <a:ea typeface="Raleway"/>
              <a:cs typeface="Raleway"/>
              <a:sym typeface="Raleway"/>
            </a:endParaRPr>
          </a:p>
          <a:p>
            <a:pPr indent="0" lvl="0" marL="0" rtl="0" algn="l">
              <a:spcBef>
                <a:spcPts val="0"/>
              </a:spcBef>
              <a:spcAft>
                <a:spcPts val="0"/>
              </a:spcAft>
              <a:buClr>
                <a:srgbClr val="000000"/>
              </a:buClr>
              <a:buSzPts val="1200"/>
              <a:buFont typeface="Arial"/>
              <a:buNone/>
            </a:pPr>
            <a:r>
              <a:t/>
            </a:r>
            <a:endParaRPr sz="1200">
              <a:solidFill>
                <a:schemeClr val="dk1"/>
              </a:solidFill>
              <a:latin typeface="Raleway"/>
              <a:ea typeface="Raleway"/>
              <a:cs typeface="Raleway"/>
              <a:sym typeface="Raleway"/>
            </a:endParaRPr>
          </a:p>
          <a:p>
            <a:pPr indent="0" lvl="0" marL="0" rtl="0" algn="l">
              <a:spcBef>
                <a:spcPts val="0"/>
              </a:spcBef>
              <a:spcAft>
                <a:spcPts val="0"/>
              </a:spcAft>
              <a:buClr>
                <a:srgbClr val="000000"/>
              </a:buClr>
              <a:buSzPts val="1200"/>
              <a:buFont typeface="Arial"/>
              <a:buNone/>
            </a:pPr>
            <a:r>
              <a:rPr lang="en" sz="1200">
                <a:solidFill>
                  <a:schemeClr val="dk1"/>
                </a:solidFill>
                <a:latin typeface="Raleway"/>
                <a:ea typeface="Raleway"/>
                <a:cs typeface="Raleway"/>
                <a:sym typeface="Raleway"/>
              </a:rPr>
              <a:t>Communication over email should be reduced</a:t>
            </a:r>
            <a:endParaRPr sz="1200">
              <a:solidFill>
                <a:schemeClr val="dk1"/>
              </a:solidFill>
              <a:latin typeface="Raleway"/>
              <a:ea typeface="Raleway"/>
              <a:cs typeface="Raleway"/>
              <a:sym typeface="Raleway"/>
            </a:endParaRPr>
          </a:p>
        </p:txBody>
      </p:sp>
      <p:pic>
        <p:nvPicPr>
          <p:cNvPr descr="Image result for face to face communication" id="363" name="Google Shape;363;p58"/>
          <p:cNvPicPr preferRelativeResize="0"/>
          <p:nvPr/>
        </p:nvPicPr>
        <p:blipFill rotWithShape="1">
          <a:blip r:embed="rId3">
            <a:alphaModFix/>
          </a:blip>
          <a:srcRect b="0" l="0" r="0" t="0"/>
          <a:stretch/>
        </p:blipFill>
        <p:spPr>
          <a:xfrm>
            <a:off x="5074691" y="1452191"/>
            <a:ext cx="3597003" cy="2320068"/>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59"/>
          <p:cNvSpPr txBox="1"/>
          <p:nvPr>
            <p:ph type="title"/>
          </p:nvPr>
        </p:nvSpPr>
        <p:spPr>
          <a:xfrm>
            <a:off x="729450" y="733950"/>
            <a:ext cx="7688400" cy="124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4800"/>
          </a:p>
          <a:p>
            <a:pPr indent="0" lvl="0" marL="0" rtl="0" algn="l">
              <a:spcBef>
                <a:spcPts val="0"/>
              </a:spcBef>
              <a:spcAft>
                <a:spcPts val="0"/>
              </a:spcAft>
              <a:buNone/>
            </a:pPr>
            <a:r>
              <a:t/>
            </a:r>
            <a:endParaRPr sz="4800"/>
          </a:p>
          <a:p>
            <a:pPr indent="0" lvl="0" marL="0" rtl="0" algn="l">
              <a:spcBef>
                <a:spcPts val="0"/>
              </a:spcBef>
              <a:spcAft>
                <a:spcPts val="0"/>
              </a:spcAft>
              <a:buNone/>
            </a:pPr>
            <a:r>
              <a:t/>
            </a:r>
            <a:endParaRPr sz="4800"/>
          </a:p>
          <a:p>
            <a:pPr indent="0" lvl="0" marL="0" rtl="0" algn="l">
              <a:spcBef>
                <a:spcPts val="0"/>
              </a:spcBef>
              <a:spcAft>
                <a:spcPts val="0"/>
              </a:spcAft>
              <a:buNone/>
            </a:pPr>
            <a:r>
              <a:rPr lang="en" sz="4800"/>
              <a:t>Requirements  Game</a:t>
            </a:r>
            <a:endParaRPr sz="4800"/>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60"/>
          <p:cNvSpPr txBox="1"/>
          <p:nvPr>
            <p:ph type="title"/>
          </p:nvPr>
        </p:nvSpPr>
        <p:spPr>
          <a:xfrm>
            <a:off x="144900" y="-23700"/>
            <a:ext cx="7688700" cy="535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sz="4800"/>
          </a:p>
          <a:p>
            <a:pPr indent="0" lvl="0" marL="0" rtl="0" algn="l">
              <a:spcBef>
                <a:spcPts val="0"/>
              </a:spcBef>
              <a:spcAft>
                <a:spcPts val="0"/>
              </a:spcAft>
              <a:buNone/>
            </a:pPr>
            <a:r>
              <a:t/>
            </a:r>
            <a:endParaRPr sz="4800"/>
          </a:p>
          <a:p>
            <a:pPr indent="0" lvl="0" marL="0" rtl="0" algn="l">
              <a:spcBef>
                <a:spcPts val="0"/>
              </a:spcBef>
              <a:spcAft>
                <a:spcPts val="0"/>
              </a:spcAft>
              <a:buNone/>
            </a:pPr>
            <a:r>
              <a:t/>
            </a:r>
            <a:endParaRPr sz="4800"/>
          </a:p>
          <a:p>
            <a:pPr indent="0" lvl="0" marL="0" rtl="0" algn="l">
              <a:spcBef>
                <a:spcPts val="0"/>
              </a:spcBef>
              <a:spcAft>
                <a:spcPts val="0"/>
              </a:spcAft>
              <a:buNone/>
            </a:pPr>
            <a:r>
              <a:rPr lang="en" sz="4800"/>
              <a:t>Requirements  Game</a:t>
            </a:r>
            <a:endParaRPr sz="4800"/>
          </a:p>
        </p:txBody>
      </p:sp>
      <p:sp>
        <p:nvSpPr>
          <p:cNvPr id="374" name="Google Shape;374;p6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t>Round 1</a:t>
            </a:r>
            <a:endParaRPr u="sng"/>
          </a:p>
          <a:p>
            <a:pPr indent="0" lvl="0" marL="0" rtl="0" algn="l">
              <a:spcBef>
                <a:spcPts val="1600"/>
              </a:spcBef>
              <a:spcAft>
                <a:spcPts val="0"/>
              </a:spcAft>
              <a:buNone/>
            </a:pPr>
            <a:r>
              <a:rPr lang="en"/>
              <a:t>Divide into pairs. </a:t>
            </a:r>
            <a:endParaRPr/>
          </a:p>
          <a:p>
            <a:pPr indent="0" lvl="0" marL="0" rtl="0" algn="l">
              <a:spcBef>
                <a:spcPts val="1600"/>
              </a:spcBef>
              <a:spcAft>
                <a:spcPts val="0"/>
              </a:spcAft>
              <a:buNone/>
            </a:pPr>
            <a:r>
              <a:rPr lang="en"/>
              <a:t>One of you is the analyst, the other is the drawer.</a:t>
            </a:r>
            <a:endParaRPr/>
          </a:p>
          <a:p>
            <a:pPr indent="0" lvl="0" marL="0" rtl="0" algn="l">
              <a:spcBef>
                <a:spcPts val="1600"/>
              </a:spcBef>
              <a:spcAft>
                <a:spcPts val="0"/>
              </a:spcAft>
              <a:buNone/>
            </a:pPr>
            <a:r>
              <a:rPr lang="en"/>
              <a:t>Each of the analysts will be given an abstract picture. DO NOT SHOW YOUR PICTURE TO YOUR DRAWER!</a:t>
            </a:r>
            <a:endParaRPr/>
          </a:p>
          <a:p>
            <a:pPr indent="0" lvl="0" marL="0" rtl="0" algn="l">
              <a:spcBef>
                <a:spcPts val="1600"/>
              </a:spcBef>
              <a:spcAft>
                <a:spcPts val="1600"/>
              </a:spcAft>
              <a:buNone/>
            </a:pPr>
            <a:r>
              <a:rPr lang="en"/>
              <a:t>You have 5 minutes to draw the picture. The analyst only allowed to write down requirements and then must pass them to the drawer. They are not allowed to talk to their drawers.   </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61"/>
          <p:cNvSpPr txBox="1"/>
          <p:nvPr>
            <p:ph type="title"/>
          </p:nvPr>
        </p:nvSpPr>
        <p:spPr>
          <a:xfrm>
            <a:off x="144900" y="-23700"/>
            <a:ext cx="7688700" cy="535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sz="4800"/>
          </a:p>
          <a:p>
            <a:pPr indent="0" lvl="0" marL="0" rtl="0" algn="l">
              <a:spcBef>
                <a:spcPts val="0"/>
              </a:spcBef>
              <a:spcAft>
                <a:spcPts val="0"/>
              </a:spcAft>
              <a:buNone/>
            </a:pPr>
            <a:r>
              <a:t/>
            </a:r>
            <a:endParaRPr sz="4800"/>
          </a:p>
          <a:p>
            <a:pPr indent="0" lvl="0" marL="0" rtl="0" algn="l">
              <a:spcBef>
                <a:spcPts val="0"/>
              </a:spcBef>
              <a:spcAft>
                <a:spcPts val="0"/>
              </a:spcAft>
              <a:buNone/>
            </a:pPr>
            <a:r>
              <a:t/>
            </a:r>
            <a:endParaRPr sz="4800"/>
          </a:p>
          <a:p>
            <a:pPr indent="0" lvl="0" marL="0" rtl="0" algn="l">
              <a:spcBef>
                <a:spcPts val="0"/>
              </a:spcBef>
              <a:spcAft>
                <a:spcPts val="0"/>
              </a:spcAft>
              <a:buNone/>
            </a:pPr>
            <a:r>
              <a:rPr lang="en" sz="4800"/>
              <a:t>Requirements  Game</a:t>
            </a:r>
            <a:endParaRPr sz="4800"/>
          </a:p>
        </p:txBody>
      </p:sp>
      <p:sp>
        <p:nvSpPr>
          <p:cNvPr id="380" name="Google Shape;380;p6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t>Round 2</a:t>
            </a:r>
            <a:endParaRPr u="sng"/>
          </a:p>
          <a:p>
            <a:pPr indent="0" lvl="0" marL="0" rtl="0" algn="l">
              <a:spcBef>
                <a:spcPts val="1600"/>
              </a:spcBef>
              <a:spcAft>
                <a:spcPts val="0"/>
              </a:spcAft>
              <a:buNone/>
            </a:pPr>
            <a:r>
              <a:rPr lang="en"/>
              <a:t>Remain in your same</a:t>
            </a:r>
            <a:r>
              <a:rPr lang="en"/>
              <a:t> pairs. </a:t>
            </a:r>
            <a:endParaRPr/>
          </a:p>
          <a:p>
            <a:pPr indent="0" lvl="0" marL="0" rtl="0" algn="l">
              <a:spcBef>
                <a:spcPts val="1600"/>
              </a:spcBef>
              <a:spcAft>
                <a:spcPts val="0"/>
              </a:spcAft>
              <a:buNone/>
            </a:pPr>
            <a:r>
              <a:rPr lang="en"/>
              <a:t>Each of the analysts will be given a new picture. DO NOT SHOW YOUR PICTURE TO YOUR DRAWER!</a:t>
            </a:r>
            <a:endParaRPr/>
          </a:p>
          <a:p>
            <a:pPr indent="0" lvl="0" marL="0" rtl="0" algn="l">
              <a:spcBef>
                <a:spcPts val="1600"/>
              </a:spcBef>
              <a:spcAft>
                <a:spcPts val="1600"/>
              </a:spcAft>
              <a:buNone/>
            </a:pPr>
            <a:r>
              <a:rPr lang="en"/>
              <a:t>You have 5 minutes to draw the picture. But this time, the analyst is allowed to explain to the drawer how the picture should look and is allowed to answer any clarification questions. </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p62"/>
          <p:cNvSpPr txBox="1"/>
          <p:nvPr>
            <p:ph type="title"/>
          </p:nvPr>
        </p:nvSpPr>
        <p:spPr>
          <a:xfrm>
            <a:off x="144900" y="-23700"/>
            <a:ext cx="7688700" cy="535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sz="4800"/>
          </a:p>
          <a:p>
            <a:pPr indent="0" lvl="0" marL="0" rtl="0" algn="l">
              <a:spcBef>
                <a:spcPts val="0"/>
              </a:spcBef>
              <a:spcAft>
                <a:spcPts val="0"/>
              </a:spcAft>
              <a:buNone/>
            </a:pPr>
            <a:r>
              <a:t/>
            </a:r>
            <a:endParaRPr sz="4800"/>
          </a:p>
          <a:p>
            <a:pPr indent="0" lvl="0" marL="0" rtl="0" algn="l">
              <a:spcBef>
                <a:spcPts val="0"/>
              </a:spcBef>
              <a:spcAft>
                <a:spcPts val="0"/>
              </a:spcAft>
              <a:buNone/>
            </a:pPr>
            <a:r>
              <a:t/>
            </a:r>
            <a:endParaRPr sz="4800"/>
          </a:p>
          <a:p>
            <a:pPr indent="0" lvl="0" marL="0" rtl="0" algn="l">
              <a:spcBef>
                <a:spcPts val="0"/>
              </a:spcBef>
              <a:spcAft>
                <a:spcPts val="0"/>
              </a:spcAft>
              <a:buNone/>
            </a:pPr>
            <a:r>
              <a:rPr lang="en" sz="4800"/>
              <a:t>Requirements  Game</a:t>
            </a:r>
            <a:endParaRPr sz="4800"/>
          </a:p>
        </p:txBody>
      </p:sp>
      <p:sp>
        <p:nvSpPr>
          <p:cNvPr id="386" name="Google Shape;386;p6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did we learn?</a:t>
            </a:r>
            <a:endParaRPr/>
          </a:p>
          <a:p>
            <a:pPr indent="0" lvl="0" marL="0" rtl="0" algn="l">
              <a:spcBef>
                <a:spcPts val="1600"/>
              </a:spcBef>
              <a:spcAft>
                <a:spcPts val="0"/>
              </a:spcAft>
              <a:buNone/>
            </a:pPr>
            <a:r>
              <a:rPr lang="en"/>
              <a:t>What ground rules should we set as a team around communication?</a:t>
            </a:r>
            <a:endParaRPr/>
          </a:p>
          <a:p>
            <a:pPr indent="0" lvl="0" marL="0" rtl="0" algn="l">
              <a:spcBef>
                <a:spcPts val="1600"/>
              </a:spcBef>
              <a:spcAft>
                <a:spcPts val="1600"/>
              </a:spcAft>
              <a:buNone/>
            </a:pPr>
            <a:r>
              <a:rPr lang="en"/>
              <a:t>What role should written communication (emails &amp; hangouts), </a:t>
            </a:r>
            <a:r>
              <a:rPr lang="en"/>
              <a:t>documentation</a:t>
            </a:r>
            <a:r>
              <a:rPr lang="en"/>
              <a:t> and face to face/phone play in our team discussions?</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63"/>
          <p:cNvSpPr/>
          <p:nvPr/>
        </p:nvSpPr>
        <p:spPr>
          <a:xfrm>
            <a:off x="332925" y="1084950"/>
            <a:ext cx="3965700" cy="29736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100"/>
              <a:buFont typeface="Arial"/>
              <a:buNone/>
            </a:pPr>
            <a:r>
              <a:rPr b="1" lang="en" sz="1800">
                <a:solidFill>
                  <a:srgbClr val="666666"/>
                </a:solidFill>
                <a:latin typeface="Raleway"/>
                <a:ea typeface="Raleway"/>
                <a:cs typeface="Raleway"/>
                <a:sym typeface="Raleway"/>
              </a:rPr>
              <a:t>MAINTAIN SIMPLICITY</a:t>
            </a:r>
            <a:endParaRPr>
              <a:latin typeface="Raleway"/>
              <a:ea typeface="Raleway"/>
              <a:cs typeface="Raleway"/>
              <a:sym typeface="Raleway"/>
            </a:endParaRPr>
          </a:p>
          <a:p>
            <a:pPr indent="0" lvl="0" marL="0" marR="0" rtl="0" algn="l">
              <a:lnSpc>
                <a:spcPct val="100000"/>
              </a:lnSpc>
              <a:spcBef>
                <a:spcPts val="0"/>
              </a:spcBef>
              <a:spcAft>
                <a:spcPts val="0"/>
              </a:spcAft>
              <a:buClr>
                <a:srgbClr val="000000"/>
              </a:buClr>
              <a:buSzPts val="1100"/>
              <a:buFont typeface="Arial"/>
              <a:buNone/>
            </a:pPr>
            <a:r>
              <a:t/>
            </a:r>
            <a:endParaRPr b="1" sz="1800">
              <a:solidFill>
                <a:srgbClr val="666666"/>
              </a:solidFill>
              <a:latin typeface="Raleway"/>
              <a:ea typeface="Raleway"/>
              <a:cs typeface="Raleway"/>
              <a:sym typeface="Raleway"/>
            </a:endParaRPr>
          </a:p>
          <a:p>
            <a:pPr indent="0" lvl="0" marL="0" rtl="0" algn="l">
              <a:spcBef>
                <a:spcPts val="0"/>
              </a:spcBef>
              <a:spcAft>
                <a:spcPts val="0"/>
              </a:spcAft>
              <a:buClr>
                <a:srgbClr val="000000"/>
              </a:buClr>
              <a:buSzPts val="1200"/>
              <a:buFont typeface="Arial"/>
              <a:buNone/>
            </a:pPr>
            <a:r>
              <a:rPr b="1" lang="en" sz="1200">
                <a:solidFill>
                  <a:schemeClr val="dk1"/>
                </a:solidFill>
                <a:latin typeface="Raleway"/>
                <a:ea typeface="Raleway"/>
                <a:cs typeface="Raleway"/>
                <a:sym typeface="Raleway"/>
              </a:rPr>
              <a:t>Keep things simple </a:t>
            </a:r>
            <a:r>
              <a:rPr lang="en" sz="1200">
                <a:solidFill>
                  <a:schemeClr val="dk1"/>
                </a:solidFill>
                <a:latin typeface="Raleway"/>
                <a:ea typeface="Raleway"/>
                <a:cs typeface="Raleway"/>
                <a:sym typeface="Raleway"/>
              </a:rPr>
              <a:t>and minimise time between comprehension and completion. </a:t>
            </a:r>
            <a:endParaRPr>
              <a:solidFill>
                <a:schemeClr val="dk1"/>
              </a:solidFill>
              <a:latin typeface="Raleway"/>
              <a:ea typeface="Raleway"/>
              <a:cs typeface="Raleway"/>
              <a:sym typeface="Raleway"/>
            </a:endParaRPr>
          </a:p>
          <a:p>
            <a:pPr indent="0" lvl="0" marL="0" rtl="0" algn="l">
              <a:spcBef>
                <a:spcPts val="0"/>
              </a:spcBef>
              <a:spcAft>
                <a:spcPts val="0"/>
              </a:spcAft>
              <a:buClr>
                <a:srgbClr val="000000"/>
              </a:buClr>
              <a:buSzPts val="1200"/>
              <a:buFont typeface="Arial"/>
              <a:buNone/>
            </a:pPr>
            <a:r>
              <a:t/>
            </a:r>
            <a:endParaRPr sz="1200">
              <a:solidFill>
                <a:schemeClr val="dk1"/>
              </a:solidFill>
              <a:latin typeface="Raleway"/>
              <a:ea typeface="Raleway"/>
              <a:cs typeface="Raleway"/>
              <a:sym typeface="Raleway"/>
            </a:endParaRPr>
          </a:p>
          <a:p>
            <a:pPr indent="0" lvl="0" marL="0" rtl="0" algn="l">
              <a:spcBef>
                <a:spcPts val="0"/>
              </a:spcBef>
              <a:spcAft>
                <a:spcPts val="0"/>
              </a:spcAft>
              <a:buClr>
                <a:srgbClr val="000000"/>
              </a:buClr>
              <a:buSzPts val="1200"/>
              <a:buFont typeface="Arial"/>
              <a:buNone/>
            </a:pPr>
            <a:r>
              <a:rPr b="1" lang="en" sz="1200">
                <a:solidFill>
                  <a:schemeClr val="dk1"/>
                </a:solidFill>
                <a:latin typeface="Raleway"/>
                <a:ea typeface="Raleway"/>
                <a:cs typeface="Raleway"/>
                <a:sym typeface="Raleway"/>
              </a:rPr>
              <a:t>Avoid doing things that don’t matter</a:t>
            </a:r>
            <a:endParaRPr>
              <a:solidFill>
                <a:schemeClr val="dk1"/>
              </a:solidFill>
              <a:latin typeface="Raleway"/>
              <a:ea typeface="Raleway"/>
              <a:cs typeface="Raleway"/>
              <a:sym typeface="Raleway"/>
            </a:endParaRPr>
          </a:p>
          <a:p>
            <a:pPr indent="0" lvl="0" marL="0" rtl="0" algn="l">
              <a:spcBef>
                <a:spcPts val="0"/>
              </a:spcBef>
              <a:spcAft>
                <a:spcPts val="0"/>
              </a:spcAft>
              <a:buClr>
                <a:srgbClr val="000000"/>
              </a:buClr>
              <a:buSzPts val="1200"/>
              <a:buFont typeface="Arial"/>
              <a:buNone/>
            </a:pPr>
            <a:r>
              <a:t/>
            </a:r>
            <a:endParaRPr sz="1200">
              <a:solidFill>
                <a:schemeClr val="dk1"/>
              </a:solidFill>
              <a:latin typeface="Raleway"/>
              <a:ea typeface="Raleway"/>
              <a:cs typeface="Raleway"/>
              <a:sym typeface="Raleway"/>
            </a:endParaRPr>
          </a:p>
          <a:p>
            <a:pPr indent="0" lvl="0" marL="0" rtl="0" algn="l">
              <a:spcBef>
                <a:spcPts val="0"/>
              </a:spcBef>
              <a:spcAft>
                <a:spcPts val="0"/>
              </a:spcAft>
              <a:buClr>
                <a:srgbClr val="000000"/>
              </a:buClr>
              <a:buSzPts val="1200"/>
              <a:buFont typeface="Arial"/>
              <a:buNone/>
            </a:pPr>
            <a:r>
              <a:rPr lang="en" sz="1200">
                <a:solidFill>
                  <a:schemeClr val="dk1"/>
                </a:solidFill>
                <a:latin typeface="Raleway"/>
                <a:ea typeface="Raleway"/>
                <a:cs typeface="Raleway"/>
                <a:sym typeface="Raleway"/>
              </a:rPr>
              <a:t>Keep focused on what is </a:t>
            </a:r>
            <a:r>
              <a:rPr b="1" lang="en" sz="1200">
                <a:solidFill>
                  <a:schemeClr val="dk1"/>
                </a:solidFill>
                <a:latin typeface="Raleway"/>
                <a:ea typeface="Raleway"/>
                <a:cs typeface="Raleway"/>
                <a:sym typeface="Raleway"/>
              </a:rPr>
              <a:t>essential</a:t>
            </a:r>
            <a:r>
              <a:rPr lang="en" sz="1200">
                <a:solidFill>
                  <a:schemeClr val="dk1"/>
                </a:solidFill>
                <a:latin typeface="Raleway"/>
                <a:ea typeface="Raleway"/>
                <a:cs typeface="Raleway"/>
                <a:sym typeface="Raleway"/>
              </a:rPr>
              <a:t> to create value not on distractors</a:t>
            </a:r>
            <a:endParaRPr>
              <a:solidFill>
                <a:schemeClr val="dk1"/>
              </a:solidFill>
              <a:latin typeface="Raleway"/>
              <a:ea typeface="Raleway"/>
              <a:cs typeface="Raleway"/>
              <a:sym typeface="Raleway"/>
            </a:endParaRPr>
          </a:p>
          <a:p>
            <a:pPr indent="0" lvl="0" marL="0" rtl="0" algn="l">
              <a:spcBef>
                <a:spcPts val="0"/>
              </a:spcBef>
              <a:spcAft>
                <a:spcPts val="0"/>
              </a:spcAft>
              <a:buClr>
                <a:srgbClr val="000000"/>
              </a:buClr>
              <a:buSzPts val="1200"/>
              <a:buFont typeface="Arial"/>
              <a:buNone/>
            </a:pPr>
            <a:r>
              <a:t/>
            </a:r>
            <a:endParaRPr sz="1200">
              <a:solidFill>
                <a:schemeClr val="dk1"/>
              </a:solidFill>
              <a:latin typeface="Raleway"/>
              <a:ea typeface="Raleway"/>
              <a:cs typeface="Raleway"/>
              <a:sym typeface="Raleway"/>
            </a:endParaRPr>
          </a:p>
          <a:p>
            <a:pPr indent="0" lvl="0" marL="0" rtl="0" algn="l">
              <a:spcBef>
                <a:spcPts val="0"/>
              </a:spcBef>
              <a:spcAft>
                <a:spcPts val="0"/>
              </a:spcAft>
              <a:buClr>
                <a:srgbClr val="000000"/>
              </a:buClr>
              <a:buSzPts val="1200"/>
              <a:buFont typeface="Arial"/>
              <a:buNone/>
            </a:pPr>
            <a:r>
              <a:rPr lang="en" sz="1200">
                <a:solidFill>
                  <a:schemeClr val="dk1"/>
                </a:solidFill>
                <a:latin typeface="Raleway"/>
                <a:ea typeface="Raleway"/>
                <a:cs typeface="Raleway"/>
                <a:sym typeface="Raleway"/>
              </a:rPr>
              <a:t>Apply the 80/20 rule. This means typically 80% of your results may come from 20% of your efforts. The idea is to focus on the important 20% of effort that gets the majority of the results</a:t>
            </a:r>
            <a:endParaRPr>
              <a:solidFill>
                <a:schemeClr val="dk1"/>
              </a:solidFill>
              <a:latin typeface="Raleway"/>
              <a:ea typeface="Raleway"/>
              <a:cs typeface="Raleway"/>
              <a:sym typeface="Raleway"/>
            </a:endParaRPr>
          </a:p>
          <a:p>
            <a:pPr indent="0" lvl="0" marL="0" rtl="0" algn="l">
              <a:spcBef>
                <a:spcPts val="0"/>
              </a:spcBef>
              <a:spcAft>
                <a:spcPts val="0"/>
              </a:spcAft>
              <a:buClr>
                <a:srgbClr val="000000"/>
              </a:buClr>
              <a:buSzPts val="1200"/>
              <a:buFont typeface="Arial"/>
              <a:buNone/>
            </a:pPr>
            <a:r>
              <a:t/>
            </a:r>
            <a:endParaRPr sz="1200">
              <a:solidFill>
                <a:schemeClr val="dk1"/>
              </a:solidFill>
              <a:latin typeface="Raleway"/>
              <a:ea typeface="Raleway"/>
              <a:cs typeface="Raleway"/>
              <a:sym typeface="Raleway"/>
            </a:endParaRPr>
          </a:p>
        </p:txBody>
      </p:sp>
      <p:pic>
        <p:nvPicPr>
          <p:cNvPr id="392" name="Google Shape;392;p63"/>
          <p:cNvPicPr preferRelativeResize="0"/>
          <p:nvPr/>
        </p:nvPicPr>
        <p:blipFill>
          <a:blip r:embed="rId3">
            <a:alphaModFix/>
          </a:blip>
          <a:stretch>
            <a:fillRect/>
          </a:stretch>
        </p:blipFill>
        <p:spPr>
          <a:xfrm>
            <a:off x="5100325" y="1294423"/>
            <a:ext cx="3631925" cy="245690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64"/>
          <p:cNvSpPr/>
          <p:nvPr/>
        </p:nvSpPr>
        <p:spPr>
          <a:xfrm>
            <a:off x="332925" y="1084950"/>
            <a:ext cx="3965700" cy="29736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100"/>
              <a:buFont typeface="Arial"/>
              <a:buNone/>
            </a:pPr>
            <a:r>
              <a:rPr b="1" lang="en" sz="1800">
                <a:solidFill>
                  <a:srgbClr val="666666"/>
                </a:solidFill>
                <a:latin typeface="Raleway"/>
                <a:ea typeface="Raleway"/>
                <a:cs typeface="Raleway"/>
                <a:sym typeface="Raleway"/>
              </a:rPr>
              <a:t>SELF-ORGANISING TEAMS</a:t>
            </a:r>
            <a:endParaRPr b="1" sz="1800">
              <a:solidFill>
                <a:srgbClr val="666666"/>
              </a:solidFill>
              <a:latin typeface="Raleway"/>
              <a:ea typeface="Raleway"/>
              <a:cs typeface="Raleway"/>
              <a:sym typeface="Raleway"/>
            </a:endParaRPr>
          </a:p>
          <a:p>
            <a:pPr indent="0" lvl="0" marL="0" rtl="0" algn="l">
              <a:spcBef>
                <a:spcPts val="0"/>
              </a:spcBef>
              <a:spcAft>
                <a:spcPts val="0"/>
              </a:spcAft>
              <a:buClr>
                <a:srgbClr val="000000"/>
              </a:buClr>
              <a:buSzPts val="1200"/>
              <a:buFont typeface="Arial"/>
              <a:buNone/>
            </a:pPr>
            <a:r>
              <a:t/>
            </a:r>
            <a:endParaRPr sz="1200">
              <a:solidFill>
                <a:schemeClr val="dk1"/>
              </a:solidFill>
            </a:endParaRPr>
          </a:p>
          <a:p>
            <a:pPr indent="0" lvl="0" marL="0" rtl="0" algn="l">
              <a:spcBef>
                <a:spcPts val="0"/>
              </a:spcBef>
              <a:spcAft>
                <a:spcPts val="0"/>
              </a:spcAft>
              <a:buClr>
                <a:srgbClr val="000000"/>
              </a:buClr>
              <a:buSzPts val="1200"/>
              <a:buFont typeface="Arial"/>
              <a:buNone/>
            </a:pPr>
            <a:r>
              <a:rPr lang="en" sz="1200">
                <a:solidFill>
                  <a:schemeClr val="dk1"/>
                </a:solidFill>
                <a:latin typeface="Raleway"/>
                <a:ea typeface="Raleway"/>
                <a:cs typeface="Raleway"/>
                <a:sym typeface="Raleway"/>
              </a:rPr>
              <a:t>An agile team should not need to be told what needs to be done. </a:t>
            </a:r>
            <a:endParaRPr>
              <a:solidFill>
                <a:schemeClr val="dk1"/>
              </a:solidFill>
              <a:latin typeface="Raleway"/>
              <a:ea typeface="Raleway"/>
              <a:cs typeface="Raleway"/>
              <a:sym typeface="Raleway"/>
            </a:endParaRPr>
          </a:p>
          <a:p>
            <a:pPr indent="0" lvl="0" marL="0" rtl="0" algn="l">
              <a:spcBef>
                <a:spcPts val="0"/>
              </a:spcBef>
              <a:spcAft>
                <a:spcPts val="0"/>
              </a:spcAft>
              <a:buClr>
                <a:srgbClr val="000000"/>
              </a:buClr>
              <a:buSzPts val="1200"/>
              <a:buFont typeface="Arial"/>
              <a:buNone/>
            </a:pPr>
            <a:r>
              <a:t/>
            </a:r>
            <a:endParaRPr sz="1200">
              <a:solidFill>
                <a:schemeClr val="dk1"/>
              </a:solidFill>
              <a:latin typeface="Raleway"/>
              <a:ea typeface="Raleway"/>
              <a:cs typeface="Raleway"/>
              <a:sym typeface="Raleway"/>
            </a:endParaRPr>
          </a:p>
          <a:p>
            <a:pPr indent="0" lvl="0" marL="0" rtl="0" algn="l">
              <a:spcBef>
                <a:spcPts val="0"/>
              </a:spcBef>
              <a:spcAft>
                <a:spcPts val="0"/>
              </a:spcAft>
              <a:buClr>
                <a:srgbClr val="000000"/>
              </a:buClr>
              <a:buSzPts val="1200"/>
              <a:buFont typeface="Arial"/>
              <a:buNone/>
            </a:pPr>
            <a:r>
              <a:rPr lang="en" sz="1200">
                <a:solidFill>
                  <a:schemeClr val="dk1"/>
                </a:solidFill>
                <a:latin typeface="Raleway"/>
                <a:ea typeface="Raleway"/>
                <a:cs typeface="Raleway"/>
                <a:sym typeface="Raleway"/>
              </a:rPr>
              <a:t>They tackle problems, clear obstacles and find solutions.</a:t>
            </a:r>
            <a:endParaRPr>
              <a:solidFill>
                <a:schemeClr val="dk1"/>
              </a:solidFill>
              <a:latin typeface="Raleway"/>
              <a:ea typeface="Raleway"/>
              <a:cs typeface="Raleway"/>
              <a:sym typeface="Raleway"/>
            </a:endParaRPr>
          </a:p>
          <a:p>
            <a:pPr indent="0" lvl="0" marL="0" rtl="0" algn="l">
              <a:spcBef>
                <a:spcPts val="0"/>
              </a:spcBef>
              <a:spcAft>
                <a:spcPts val="0"/>
              </a:spcAft>
              <a:buClr>
                <a:srgbClr val="000000"/>
              </a:buClr>
              <a:buSzPts val="1200"/>
              <a:buFont typeface="Arial"/>
              <a:buNone/>
            </a:pPr>
            <a:r>
              <a:t/>
            </a:r>
            <a:endParaRPr sz="1200">
              <a:solidFill>
                <a:schemeClr val="dk1"/>
              </a:solidFill>
              <a:latin typeface="Raleway"/>
              <a:ea typeface="Raleway"/>
              <a:cs typeface="Raleway"/>
              <a:sym typeface="Raleway"/>
            </a:endParaRPr>
          </a:p>
          <a:p>
            <a:pPr indent="0" lvl="0" marL="0" rtl="0" algn="l">
              <a:spcBef>
                <a:spcPts val="0"/>
              </a:spcBef>
              <a:spcAft>
                <a:spcPts val="0"/>
              </a:spcAft>
              <a:buClr>
                <a:srgbClr val="000000"/>
              </a:buClr>
              <a:buSzPts val="1200"/>
              <a:buFont typeface="Arial"/>
              <a:buNone/>
            </a:pPr>
            <a:r>
              <a:rPr lang="en" sz="1200">
                <a:solidFill>
                  <a:schemeClr val="dk1"/>
                </a:solidFill>
                <a:latin typeface="Raleway"/>
                <a:ea typeface="Raleway"/>
                <a:cs typeface="Raleway"/>
                <a:sym typeface="Raleway"/>
              </a:rPr>
              <a:t>The team have the autonomy and responsibility to meet the goals of the sprint and are responsible for deciding how work will be completed.</a:t>
            </a:r>
            <a:endParaRPr>
              <a:solidFill>
                <a:schemeClr val="dk1"/>
              </a:solidFill>
              <a:latin typeface="Raleway"/>
              <a:ea typeface="Raleway"/>
              <a:cs typeface="Raleway"/>
              <a:sym typeface="Raleway"/>
            </a:endParaRPr>
          </a:p>
          <a:p>
            <a:pPr indent="0" lvl="0" marL="0" rtl="0" algn="l">
              <a:spcBef>
                <a:spcPts val="0"/>
              </a:spcBef>
              <a:spcAft>
                <a:spcPts val="0"/>
              </a:spcAft>
              <a:buClr>
                <a:srgbClr val="000000"/>
              </a:buClr>
              <a:buSzPts val="1200"/>
              <a:buFont typeface="Arial"/>
              <a:buNone/>
            </a:pPr>
            <a:r>
              <a:t/>
            </a:r>
            <a:endParaRPr sz="1200">
              <a:solidFill>
                <a:schemeClr val="dk1"/>
              </a:solidFill>
              <a:latin typeface="Raleway"/>
              <a:ea typeface="Raleway"/>
              <a:cs typeface="Raleway"/>
              <a:sym typeface="Raleway"/>
            </a:endParaRPr>
          </a:p>
          <a:p>
            <a:pPr indent="0" lvl="0" marL="0" rtl="0" algn="l">
              <a:spcBef>
                <a:spcPts val="0"/>
              </a:spcBef>
              <a:spcAft>
                <a:spcPts val="0"/>
              </a:spcAft>
              <a:buClr>
                <a:srgbClr val="000000"/>
              </a:buClr>
              <a:buSzPts val="1200"/>
              <a:buFont typeface="Arial"/>
              <a:buNone/>
            </a:pPr>
            <a:r>
              <a:rPr lang="en" sz="1200">
                <a:solidFill>
                  <a:schemeClr val="dk1"/>
                </a:solidFill>
                <a:latin typeface="Raleway"/>
                <a:ea typeface="Raleway"/>
                <a:cs typeface="Raleway"/>
                <a:sym typeface="Raleway"/>
              </a:rPr>
              <a:t>Put simply, the team knows best how to carry out the work not the project manager</a:t>
            </a:r>
            <a:endParaRPr b="1" sz="1200">
              <a:solidFill>
                <a:schemeClr val="dk1"/>
              </a:solidFill>
              <a:latin typeface="Raleway"/>
              <a:ea typeface="Raleway"/>
              <a:cs typeface="Raleway"/>
              <a:sym typeface="Raleway"/>
            </a:endParaRPr>
          </a:p>
        </p:txBody>
      </p:sp>
      <p:pic>
        <p:nvPicPr>
          <p:cNvPr descr="Image result for self organising teams" id="398" name="Google Shape;398;p64"/>
          <p:cNvPicPr preferRelativeResize="0"/>
          <p:nvPr/>
        </p:nvPicPr>
        <p:blipFill rotWithShape="1">
          <a:blip r:embed="rId3">
            <a:alphaModFix/>
          </a:blip>
          <a:srcRect b="0" l="0" r="0" t="0"/>
          <a:stretch/>
        </p:blipFill>
        <p:spPr>
          <a:xfrm>
            <a:off x="4718178" y="1605790"/>
            <a:ext cx="4211970" cy="2323603"/>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20"/>
          <p:cNvSpPr txBox="1"/>
          <p:nvPr>
            <p:ph type="title"/>
          </p:nvPr>
        </p:nvSpPr>
        <p:spPr>
          <a:xfrm>
            <a:off x="144900" y="-23700"/>
            <a:ext cx="7688700" cy="535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Ball Point Game</a:t>
            </a:r>
            <a:endParaRPr/>
          </a:p>
        </p:txBody>
      </p:sp>
      <p:sp>
        <p:nvSpPr>
          <p:cNvPr id="113" name="Google Shape;113;p20"/>
          <p:cNvSpPr txBox="1"/>
          <p:nvPr>
            <p:ph idx="1" type="body"/>
          </p:nvPr>
        </p:nvSpPr>
        <p:spPr>
          <a:xfrm>
            <a:off x="299075" y="1059375"/>
            <a:ext cx="8515200" cy="36648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2000">
                <a:latin typeface="Raleway"/>
                <a:ea typeface="Raleway"/>
                <a:cs typeface="Raleway"/>
                <a:sym typeface="Raleway"/>
              </a:rPr>
              <a:t>Split into two teams!</a:t>
            </a:r>
            <a:endParaRPr sz="2000">
              <a:latin typeface="Raleway"/>
              <a:ea typeface="Raleway"/>
              <a:cs typeface="Raleway"/>
              <a:sym typeface="Raleway"/>
            </a:endParaRPr>
          </a:p>
          <a:p>
            <a:pPr indent="0" lvl="0" marL="0" rtl="0" algn="l">
              <a:lnSpc>
                <a:spcPct val="100000"/>
              </a:lnSpc>
              <a:spcBef>
                <a:spcPts val="0"/>
              </a:spcBef>
              <a:spcAft>
                <a:spcPts val="0"/>
              </a:spcAft>
              <a:buNone/>
            </a:pPr>
            <a:r>
              <a:t/>
            </a:r>
            <a:endParaRPr sz="2000">
              <a:latin typeface="Raleway"/>
              <a:ea typeface="Raleway"/>
              <a:cs typeface="Raleway"/>
              <a:sym typeface="Raleway"/>
            </a:endParaRPr>
          </a:p>
          <a:p>
            <a:pPr indent="0" lvl="0" marL="0" rtl="0" algn="l">
              <a:lnSpc>
                <a:spcPct val="100000"/>
              </a:lnSpc>
              <a:spcBef>
                <a:spcPts val="0"/>
              </a:spcBef>
              <a:spcAft>
                <a:spcPts val="0"/>
              </a:spcAft>
              <a:buNone/>
            </a:pPr>
            <a:r>
              <a:rPr lang="en" sz="2000">
                <a:latin typeface="Raleway"/>
                <a:ea typeface="Raleway"/>
                <a:cs typeface="Raleway"/>
                <a:sym typeface="Raleway"/>
              </a:rPr>
              <a:t>The goal of your team is to collect as many ball points as possible in 1 minute.</a:t>
            </a:r>
            <a:endParaRPr sz="2000">
              <a:latin typeface="Raleway"/>
              <a:ea typeface="Raleway"/>
              <a:cs typeface="Raleway"/>
              <a:sym typeface="Raleway"/>
            </a:endParaRPr>
          </a:p>
          <a:p>
            <a:pPr indent="0" lvl="0" marL="0" rtl="0" algn="l">
              <a:lnSpc>
                <a:spcPct val="100000"/>
              </a:lnSpc>
              <a:spcBef>
                <a:spcPts val="0"/>
              </a:spcBef>
              <a:spcAft>
                <a:spcPts val="0"/>
              </a:spcAft>
              <a:buNone/>
            </a:pPr>
            <a:r>
              <a:t/>
            </a:r>
            <a:endParaRPr sz="2000">
              <a:latin typeface="Raleway"/>
              <a:ea typeface="Raleway"/>
              <a:cs typeface="Raleway"/>
              <a:sym typeface="Raleway"/>
            </a:endParaRPr>
          </a:p>
          <a:p>
            <a:pPr indent="0" lvl="0" marL="0" rtl="0" algn="l">
              <a:lnSpc>
                <a:spcPct val="100000"/>
              </a:lnSpc>
              <a:spcBef>
                <a:spcPts val="0"/>
              </a:spcBef>
              <a:spcAft>
                <a:spcPts val="0"/>
              </a:spcAft>
              <a:buNone/>
            </a:pPr>
            <a:r>
              <a:rPr lang="en" sz="2000">
                <a:latin typeface="Raleway"/>
                <a:ea typeface="Raleway"/>
                <a:cs typeface="Raleway"/>
                <a:sym typeface="Raleway"/>
              </a:rPr>
              <a:t>A ball point is scored by a team when a ball is touched by every team member once.</a:t>
            </a:r>
            <a:endParaRPr sz="2000">
              <a:latin typeface="Raleway"/>
              <a:ea typeface="Raleway"/>
              <a:cs typeface="Raleway"/>
              <a:sym typeface="Raleway"/>
            </a:endParaRPr>
          </a:p>
          <a:p>
            <a:pPr indent="0" lvl="0" marL="0" rtl="0" algn="l">
              <a:lnSpc>
                <a:spcPct val="100000"/>
              </a:lnSpc>
              <a:spcBef>
                <a:spcPts val="0"/>
              </a:spcBef>
              <a:spcAft>
                <a:spcPts val="0"/>
              </a:spcAft>
              <a:buNone/>
            </a:pPr>
            <a:r>
              <a:t/>
            </a:r>
            <a:endParaRPr sz="2000">
              <a:latin typeface="Raleway"/>
              <a:ea typeface="Raleway"/>
              <a:cs typeface="Raleway"/>
              <a:sym typeface="Raleway"/>
            </a:endParaRPr>
          </a:p>
          <a:p>
            <a:pPr indent="0" lvl="0" marL="0" rtl="0" algn="l">
              <a:lnSpc>
                <a:spcPct val="100000"/>
              </a:lnSpc>
              <a:spcBef>
                <a:spcPts val="0"/>
              </a:spcBef>
              <a:spcAft>
                <a:spcPts val="0"/>
              </a:spcAft>
              <a:buNone/>
            </a:pPr>
            <a:r>
              <a:rPr lang="en" sz="2000">
                <a:latin typeface="Raleway"/>
                <a:ea typeface="Raleway"/>
                <a:cs typeface="Raleway"/>
                <a:sym typeface="Raleway"/>
              </a:rPr>
              <a:t>But!</a:t>
            </a:r>
            <a:endParaRPr sz="2000">
              <a:latin typeface="Raleway"/>
              <a:ea typeface="Raleway"/>
              <a:cs typeface="Raleway"/>
              <a:sym typeface="Raleway"/>
            </a:endParaRPr>
          </a:p>
          <a:p>
            <a:pPr indent="-355600" lvl="0" marL="457200" rtl="0" algn="l">
              <a:lnSpc>
                <a:spcPct val="100000"/>
              </a:lnSpc>
              <a:spcBef>
                <a:spcPts val="0"/>
              </a:spcBef>
              <a:spcAft>
                <a:spcPts val="0"/>
              </a:spcAft>
              <a:buSzPts val="2000"/>
              <a:buFont typeface="Raleway"/>
              <a:buAutoNum type="arabicPeriod"/>
            </a:pPr>
            <a:r>
              <a:rPr lang="en" sz="2000">
                <a:latin typeface="Raleway"/>
                <a:ea typeface="Raleway"/>
                <a:cs typeface="Raleway"/>
                <a:sym typeface="Raleway"/>
              </a:rPr>
              <a:t>Start point = End point</a:t>
            </a:r>
            <a:endParaRPr sz="2000">
              <a:latin typeface="Raleway"/>
              <a:ea typeface="Raleway"/>
              <a:cs typeface="Raleway"/>
              <a:sym typeface="Raleway"/>
            </a:endParaRPr>
          </a:p>
          <a:p>
            <a:pPr indent="-355600" lvl="0" marL="457200" rtl="0" algn="l">
              <a:lnSpc>
                <a:spcPct val="100000"/>
              </a:lnSpc>
              <a:spcBef>
                <a:spcPts val="0"/>
              </a:spcBef>
              <a:spcAft>
                <a:spcPts val="0"/>
              </a:spcAft>
              <a:buSzPts val="2000"/>
              <a:buFont typeface="Raleway"/>
              <a:buAutoNum type="arabicPeriod"/>
            </a:pPr>
            <a:r>
              <a:rPr lang="en" sz="2000">
                <a:latin typeface="Raleway"/>
                <a:ea typeface="Raleway"/>
                <a:cs typeface="Raleway"/>
                <a:sym typeface="Raleway"/>
              </a:rPr>
              <a:t>Ball must have </a:t>
            </a:r>
            <a:r>
              <a:rPr b="1" lang="en" sz="2000">
                <a:latin typeface="Raleway"/>
                <a:ea typeface="Raleway"/>
                <a:cs typeface="Raleway"/>
                <a:sym typeface="Raleway"/>
              </a:rPr>
              <a:t>air time</a:t>
            </a:r>
            <a:r>
              <a:rPr lang="en" sz="2000">
                <a:latin typeface="Raleway"/>
                <a:ea typeface="Raleway"/>
                <a:cs typeface="Raleway"/>
                <a:sym typeface="Raleway"/>
              </a:rPr>
              <a:t>, no hand to hand pass</a:t>
            </a:r>
            <a:endParaRPr sz="2000">
              <a:latin typeface="Raleway"/>
              <a:ea typeface="Raleway"/>
              <a:cs typeface="Raleway"/>
              <a:sym typeface="Raleway"/>
            </a:endParaRPr>
          </a:p>
          <a:p>
            <a:pPr indent="-355600" lvl="0" marL="457200" rtl="0" algn="l">
              <a:lnSpc>
                <a:spcPct val="100000"/>
              </a:lnSpc>
              <a:spcBef>
                <a:spcPts val="0"/>
              </a:spcBef>
              <a:spcAft>
                <a:spcPts val="0"/>
              </a:spcAft>
              <a:buSzPts val="2000"/>
              <a:buFont typeface="Raleway"/>
              <a:buAutoNum type="arabicPeriod"/>
            </a:pPr>
            <a:r>
              <a:rPr lang="en" sz="2000">
                <a:latin typeface="Raleway"/>
                <a:ea typeface="Raleway"/>
                <a:cs typeface="Raleway"/>
                <a:sym typeface="Raleway"/>
              </a:rPr>
              <a:t>No passing to the direct neighbour</a:t>
            </a:r>
            <a:endParaRPr sz="2000">
              <a:latin typeface="Raleway"/>
              <a:ea typeface="Raleway"/>
              <a:cs typeface="Raleway"/>
              <a:sym typeface="Raleway"/>
            </a:endParaRPr>
          </a:p>
          <a:p>
            <a:pPr indent="-355600" lvl="0" marL="457200" rtl="0" algn="l">
              <a:lnSpc>
                <a:spcPct val="100000"/>
              </a:lnSpc>
              <a:spcBef>
                <a:spcPts val="0"/>
              </a:spcBef>
              <a:spcAft>
                <a:spcPts val="0"/>
              </a:spcAft>
              <a:buSzPts val="2000"/>
              <a:buFont typeface="Raleway"/>
              <a:buAutoNum type="arabicPeriod"/>
            </a:pPr>
            <a:r>
              <a:rPr lang="en" sz="2000">
                <a:latin typeface="Raleway"/>
                <a:ea typeface="Raleway"/>
                <a:cs typeface="Raleway"/>
                <a:sym typeface="Raleway"/>
              </a:rPr>
              <a:t>If a ball falls on the floor, start again</a:t>
            </a:r>
            <a:endParaRPr sz="2000">
              <a:latin typeface="Raleway"/>
              <a:ea typeface="Raleway"/>
              <a:cs typeface="Raleway"/>
              <a:sym typeface="Raleway"/>
            </a:endParaRPr>
          </a:p>
          <a:p>
            <a:pPr indent="0" lvl="0" marL="457200" rtl="0" algn="l">
              <a:lnSpc>
                <a:spcPct val="100000"/>
              </a:lnSpc>
              <a:spcBef>
                <a:spcPts val="0"/>
              </a:spcBef>
              <a:spcAft>
                <a:spcPts val="0"/>
              </a:spcAft>
              <a:buNone/>
            </a:pPr>
            <a:r>
              <a:t/>
            </a:r>
            <a:endParaRPr sz="2000">
              <a:latin typeface="Raleway"/>
              <a:ea typeface="Raleway"/>
              <a:cs typeface="Raleway"/>
              <a:sym typeface="Raleway"/>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p65"/>
          <p:cNvSpPr txBox="1"/>
          <p:nvPr>
            <p:ph type="title"/>
          </p:nvPr>
        </p:nvSpPr>
        <p:spPr>
          <a:xfrm>
            <a:off x="144900" y="-23700"/>
            <a:ext cx="7688700" cy="535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Self-organising teams</a:t>
            </a:r>
            <a:endParaRPr/>
          </a:p>
        </p:txBody>
      </p:sp>
      <p:graphicFrame>
        <p:nvGraphicFramePr>
          <p:cNvPr id="404" name="Google Shape;404;p65"/>
          <p:cNvGraphicFramePr/>
          <p:nvPr/>
        </p:nvGraphicFramePr>
        <p:xfrm>
          <a:off x="595963" y="813363"/>
          <a:ext cx="3000000" cy="3000000"/>
        </p:xfrm>
        <a:graphic>
          <a:graphicData uri="http://schemas.openxmlformats.org/drawingml/2006/table">
            <a:tbl>
              <a:tblPr>
                <a:noFill/>
                <a:tableStyleId>{59F98CDB-D609-4B99-A134-DDDE52261966}</a:tableStyleId>
              </a:tblPr>
              <a:tblGrid>
                <a:gridCol w="4065500"/>
                <a:gridCol w="4064075"/>
              </a:tblGrid>
              <a:tr h="370825">
                <a:tc>
                  <a:txBody>
                    <a:bodyPr/>
                    <a:lstStyle/>
                    <a:p>
                      <a:pPr indent="0" lvl="0" marL="0" marR="0" rtl="0" algn="l">
                        <a:lnSpc>
                          <a:spcPct val="100000"/>
                        </a:lnSpc>
                        <a:spcBef>
                          <a:spcPts val="0"/>
                        </a:spcBef>
                        <a:spcAft>
                          <a:spcPts val="0"/>
                        </a:spcAft>
                        <a:buClr>
                          <a:schemeClr val="accent2"/>
                        </a:buClr>
                        <a:buSzPts val="2200"/>
                        <a:buFont typeface="Arial"/>
                        <a:buNone/>
                      </a:pPr>
                      <a:r>
                        <a:rPr b="1" i="0" lang="en" sz="2200" u="none" cap="none" strike="noStrike">
                          <a:solidFill>
                            <a:schemeClr val="dk1"/>
                          </a:solidFill>
                          <a:latin typeface="Raleway"/>
                          <a:ea typeface="Raleway"/>
                          <a:cs typeface="Raleway"/>
                          <a:sym typeface="Raleway"/>
                        </a:rPr>
                        <a:t>Tightly Managed Teams</a:t>
                      </a:r>
                      <a:endParaRPr sz="1400" u="none" cap="none" strike="noStrike">
                        <a:solidFill>
                          <a:schemeClr val="dk1"/>
                        </a:solidFill>
                        <a:latin typeface="Raleway"/>
                        <a:ea typeface="Raleway"/>
                        <a:cs typeface="Raleway"/>
                        <a:sym typeface="Raleway"/>
                      </a:endParaRPr>
                    </a:p>
                  </a:txBody>
                  <a:tcPr marT="47825" marB="47825" marR="95700" marL="95700">
                    <a:lnL cap="flat" cmpd="sng" w="28575">
                      <a:solidFill>
                        <a:srgbClr val="CCCCCC"/>
                      </a:solidFill>
                      <a:prstDash val="solid"/>
                      <a:round/>
                      <a:headEnd len="sm" w="sm" type="none"/>
                      <a:tailEnd len="sm" w="sm" type="none"/>
                    </a:lnL>
                    <a:lnR cap="flat" cmpd="sng" w="12700">
                      <a:solidFill>
                        <a:srgbClr val="CCCCCC"/>
                      </a:solidFill>
                      <a:prstDash val="solid"/>
                      <a:round/>
                      <a:headEnd len="sm" w="sm" type="none"/>
                      <a:tailEnd len="sm" w="sm" type="none"/>
                    </a:lnR>
                    <a:lnT cap="flat" cmpd="sng" w="28575">
                      <a:solidFill>
                        <a:srgbClr val="CCCCCC"/>
                      </a:solidFill>
                      <a:prstDash val="solid"/>
                      <a:round/>
                      <a:headEnd len="sm" w="sm" type="none"/>
                      <a:tailEnd len="sm" w="sm" type="none"/>
                    </a:lnT>
                    <a:lnB cap="flat" cmpd="sng" w="12700">
                      <a:solidFill>
                        <a:srgbClr val="CCCCCC"/>
                      </a:solidFill>
                      <a:prstDash val="solid"/>
                      <a:round/>
                      <a:headEnd len="sm" w="sm" type="none"/>
                      <a:tailEnd len="sm" w="sm" type="none"/>
                    </a:lnB>
                    <a:solidFill>
                      <a:schemeClr val="lt2"/>
                    </a:solidFill>
                  </a:tcPr>
                </a:tc>
                <a:tc>
                  <a:txBody>
                    <a:bodyPr/>
                    <a:lstStyle/>
                    <a:p>
                      <a:pPr indent="0" lvl="0" marL="0" marR="0" rtl="0" algn="l">
                        <a:lnSpc>
                          <a:spcPct val="100000"/>
                        </a:lnSpc>
                        <a:spcBef>
                          <a:spcPts val="0"/>
                        </a:spcBef>
                        <a:spcAft>
                          <a:spcPts val="0"/>
                        </a:spcAft>
                        <a:buClr>
                          <a:schemeClr val="accent2"/>
                        </a:buClr>
                        <a:buSzPts val="2200"/>
                        <a:buFont typeface="Arial"/>
                        <a:buNone/>
                      </a:pPr>
                      <a:r>
                        <a:rPr b="1" i="0" lang="en" sz="2200" u="none" cap="none" strike="noStrike">
                          <a:solidFill>
                            <a:schemeClr val="dk1"/>
                          </a:solidFill>
                          <a:latin typeface="Raleway"/>
                          <a:ea typeface="Raleway"/>
                          <a:cs typeface="Raleway"/>
                          <a:sym typeface="Raleway"/>
                        </a:rPr>
                        <a:t>Self Organising Teams</a:t>
                      </a:r>
                      <a:endParaRPr sz="1400" u="none" cap="none" strike="noStrike">
                        <a:solidFill>
                          <a:schemeClr val="dk1"/>
                        </a:solidFill>
                        <a:latin typeface="Raleway"/>
                        <a:ea typeface="Raleway"/>
                        <a:cs typeface="Raleway"/>
                        <a:sym typeface="Raleway"/>
                      </a:endParaRPr>
                    </a:p>
                  </a:txBody>
                  <a:tcPr marT="47825" marB="47825" marR="95700" marL="95700">
                    <a:lnL cap="flat" cmpd="sng" w="12700">
                      <a:solidFill>
                        <a:srgbClr val="CCCCCC"/>
                      </a:solidFill>
                      <a:prstDash val="solid"/>
                      <a:round/>
                      <a:headEnd len="sm" w="sm" type="none"/>
                      <a:tailEnd len="sm" w="sm" type="none"/>
                    </a:lnL>
                    <a:lnR cap="flat" cmpd="sng" w="28575">
                      <a:solidFill>
                        <a:srgbClr val="CCCCCC"/>
                      </a:solidFill>
                      <a:prstDash val="solid"/>
                      <a:round/>
                      <a:headEnd len="sm" w="sm" type="none"/>
                      <a:tailEnd len="sm" w="sm" type="none"/>
                    </a:lnR>
                    <a:lnT cap="flat" cmpd="sng" w="28575">
                      <a:solidFill>
                        <a:srgbClr val="CCCCCC"/>
                      </a:solidFill>
                      <a:prstDash val="solid"/>
                      <a:round/>
                      <a:headEnd len="sm" w="sm" type="none"/>
                      <a:tailEnd len="sm" w="sm" type="none"/>
                    </a:lnT>
                    <a:lnB cap="flat" cmpd="sng" w="12700">
                      <a:solidFill>
                        <a:srgbClr val="CCCCCC"/>
                      </a:solidFill>
                      <a:prstDash val="solid"/>
                      <a:round/>
                      <a:headEnd len="sm" w="sm" type="none"/>
                      <a:tailEnd len="sm" w="sm" type="none"/>
                    </a:lnB>
                    <a:solidFill>
                      <a:schemeClr val="lt2"/>
                    </a:solidFill>
                  </a:tcPr>
                </a:tc>
              </a:tr>
              <a:tr h="372075">
                <a:tc>
                  <a:txBody>
                    <a:bodyPr/>
                    <a:lstStyle/>
                    <a:p>
                      <a:pPr indent="0" lvl="0" marL="0" marR="0" rtl="0" algn="l">
                        <a:lnSpc>
                          <a:spcPct val="100000"/>
                        </a:lnSpc>
                        <a:spcBef>
                          <a:spcPts val="0"/>
                        </a:spcBef>
                        <a:spcAft>
                          <a:spcPts val="0"/>
                        </a:spcAft>
                        <a:buClr>
                          <a:schemeClr val="accent2"/>
                        </a:buClr>
                        <a:buSzPts val="2200"/>
                        <a:buFont typeface="Arial"/>
                        <a:buNone/>
                      </a:pPr>
                      <a:r>
                        <a:rPr i="0" lang="en" sz="2200" u="none" cap="none" strike="noStrike">
                          <a:solidFill>
                            <a:schemeClr val="dk1"/>
                          </a:solidFill>
                          <a:latin typeface="Raleway"/>
                          <a:ea typeface="Raleway"/>
                          <a:cs typeface="Raleway"/>
                          <a:sym typeface="Raleway"/>
                        </a:rPr>
                        <a:t>Take directions</a:t>
                      </a:r>
                      <a:endParaRPr sz="1400" u="none" cap="none" strike="noStrike">
                        <a:solidFill>
                          <a:schemeClr val="dk1"/>
                        </a:solidFill>
                        <a:latin typeface="Raleway"/>
                        <a:ea typeface="Raleway"/>
                        <a:cs typeface="Raleway"/>
                        <a:sym typeface="Raleway"/>
                      </a:endParaRPr>
                    </a:p>
                  </a:txBody>
                  <a:tcPr marT="47825" marB="47825" marR="95700" marL="95700">
                    <a:lnL cap="flat" cmpd="sng" w="28575">
                      <a:solidFill>
                        <a:srgbClr val="CCCCCC"/>
                      </a:solidFill>
                      <a:prstDash val="solid"/>
                      <a:round/>
                      <a:headEnd len="sm" w="sm" type="none"/>
                      <a:tailEnd len="sm" w="sm" type="none"/>
                    </a:lnL>
                    <a:lnR cap="flat" cmpd="sng" w="12700">
                      <a:solidFill>
                        <a:srgbClr val="CCCCCC"/>
                      </a:solidFill>
                      <a:prstDash val="solid"/>
                      <a:round/>
                      <a:headEnd len="sm" w="sm" type="none"/>
                      <a:tailEnd len="sm" w="sm" type="none"/>
                    </a:lnR>
                    <a:lnT cap="flat" cmpd="sng" w="12700">
                      <a:solidFill>
                        <a:srgbClr val="CCCCCC"/>
                      </a:solidFill>
                      <a:prstDash val="solid"/>
                      <a:round/>
                      <a:headEnd len="sm" w="sm" type="none"/>
                      <a:tailEnd len="sm" w="sm" type="none"/>
                    </a:lnT>
                    <a:lnB cap="flat" cmpd="sng" w="12700">
                      <a:solidFill>
                        <a:srgbClr val="CCCCCC"/>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accent2"/>
                        </a:buClr>
                        <a:buSzPts val="2200"/>
                        <a:buFont typeface="Arial"/>
                        <a:buNone/>
                      </a:pPr>
                      <a:r>
                        <a:rPr i="0" lang="en" sz="2200" u="none" cap="none" strike="noStrike">
                          <a:solidFill>
                            <a:schemeClr val="dk1"/>
                          </a:solidFill>
                          <a:latin typeface="Raleway"/>
                          <a:ea typeface="Raleway"/>
                          <a:cs typeface="Raleway"/>
                          <a:sym typeface="Raleway"/>
                        </a:rPr>
                        <a:t>Take initiative</a:t>
                      </a:r>
                      <a:endParaRPr sz="1400" u="none" cap="none" strike="noStrike">
                        <a:solidFill>
                          <a:schemeClr val="dk1"/>
                        </a:solidFill>
                        <a:latin typeface="Raleway"/>
                        <a:ea typeface="Raleway"/>
                        <a:cs typeface="Raleway"/>
                        <a:sym typeface="Raleway"/>
                      </a:endParaRPr>
                    </a:p>
                  </a:txBody>
                  <a:tcPr marT="47825" marB="47825" marR="95700" marL="95700">
                    <a:lnL cap="flat" cmpd="sng" w="12700">
                      <a:solidFill>
                        <a:srgbClr val="CCCCCC"/>
                      </a:solidFill>
                      <a:prstDash val="solid"/>
                      <a:round/>
                      <a:headEnd len="sm" w="sm" type="none"/>
                      <a:tailEnd len="sm" w="sm" type="none"/>
                    </a:lnL>
                    <a:lnR cap="flat" cmpd="sng" w="28575">
                      <a:solidFill>
                        <a:srgbClr val="CCCCCC"/>
                      </a:solidFill>
                      <a:prstDash val="solid"/>
                      <a:round/>
                      <a:headEnd len="sm" w="sm" type="none"/>
                      <a:tailEnd len="sm" w="sm" type="none"/>
                    </a:lnR>
                    <a:lnT cap="flat" cmpd="sng" w="12700">
                      <a:solidFill>
                        <a:srgbClr val="CCCCCC"/>
                      </a:solidFill>
                      <a:prstDash val="solid"/>
                      <a:round/>
                      <a:headEnd len="sm" w="sm" type="none"/>
                      <a:tailEnd len="sm" w="sm" type="none"/>
                    </a:lnT>
                    <a:lnB cap="flat" cmpd="sng" w="12700">
                      <a:solidFill>
                        <a:srgbClr val="CCCCCC"/>
                      </a:solidFill>
                      <a:prstDash val="solid"/>
                      <a:round/>
                      <a:headEnd len="sm" w="sm" type="none"/>
                      <a:tailEnd len="sm" w="sm" type="none"/>
                    </a:lnB>
                  </a:tcPr>
                </a:tc>
              </a:tr>
              <a:tr h="658825">
                <a:tc>
                  <a:txBody>
                    <a:bodyPr/>
                    <a:lstStyle/>
                    <a:p>
                      <a:pPr indent="0" lvl="0" marL="0" marR="0" rtl="0" algn="l">
                        <a:lnSpc>
                          <a:spcPct val="100000"/>
                        </a:lnSpc>
                        <a:spcBef>
                          <a:spcPts val="0"/>
                        </a:spcBef>
                        <a:spcAft>
                          <a:spcPts val="0"/>
                        </a:spcAft>
                        <a:buClr>
                          <a:schemeClr val="accent2"/>
                        </a:buClr>
                        <a:buSzPts val="2200"/>
                        <a:buFont typeface="Arial"/>
                        <a:buNone/>
                      </a:pPr>
                      <a:r>
                        <a:rPr i="0" lang="en" sz="2200" u="none" cap="none" strike="noStrike">
                          <a:solidFill>
                            <a:schemeClr val="dk1"/>
                          </a:solidFill>
                          <a:latin typeface="Raleway"/>
                          <a:ea typeface="Raleway"/>
                          <a:cs typeface="Raleway"/>
                          <a:sym typeface="Raleway"/>
                        </a:rPr>
                        <a:t>Seek individual reward</a:t>
                      </a:r>
                      <a:endParaRPr sz="1400" u="none" cap="none" strike="noStrike">
                        <a:solidFill>
                          <a:schemeClr val="dk1"/>
                        </a:solidFill>
                        <a:latin typeface="Raleway"/>
                        <a:ea typeface="Raleway"/>
                        <a:cs typeface="Raleway"/>
                        <a:sym typeface="Raleway"/>
                      </a:endParaRPr>
                    </a:p>
                  </a:txBody>
                  <a:tcPr marT="47825" marB="47825" marR="95700" marL="95700">
                    <a:lnL cap="flat" cmpd="sng" w="28575">
                      <a:solidFill>
                        <a:srgbClr val="CCCCCC"/>
                      </a:solidFill>
                      <a:prstDash val="solid"/>
                      <a:round/>
                      <a:headEnd len="sm" w="sm" type="none"/>
                      <a:tailEnd len="sm" w="sm" type="none"/>
                    </a:lnL>
                    <a:lnR cap="flat" cmpd="sng" w="12700">
                      <a:solidFill>
                        <a:srgbClr val="CCCCCC"/>
                      </a:solidFill>
                      <a:prstDash val="solid"/>
                      <a:round/>
                      <a:headEnd len="sm" w="sm" type="none"/>
                      <a:tailEnd len="sm" w="sm" type="none"/>
                    </a:lnR>
                    <a:lnT cap="flat" cmpd="sng" w="12700">
                      <a:solidFill>
                        <a:srgbClr val="CCCCCC"/>
                      </a:solidFill>
                      <a:prstDash val="solid"/>
                      <a:round/>
                      <a:headEnd len="sm" w="sm" type="none"/>
                      <a:tailEnd len="sm" w="sm" type="none"/>
                    </a:lnT>
                    <a:lnB cap="flat" cmpd="sng" w="12700">
                      <a:solidFill>
                        <a:srgbClr val="CCCCCC"/>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accent2"/>
                        </a:buClr>
                        <a:buSzPts val="2200"/>
                        <a:buFont typeface="Arial"/>
                        <a:buNone/>
                      </a:pPr>
                      <a:r>
                        <a:rPr i="0" lang="en" sz="2200" u="none" cap="none" strike="noStrike">
                          <a:solidFill>
                            <a:schemeClr val="dk1"/>
                          </a:solidFill>
                          <a:latin typeface="Raleway"/>
                          <a:ea typeface="Raleway"/>
                          <a:cs typeface="Raleway"/>
                          <a:sym typeface="Raleway"/>
                        </a:rPr>
                        <a:t>Focus on team contributions</a:t>
                      </a:r>
                      <a:endParaRPr sz="1400" u="none" cap="none" strike="noStrike">
                        <a:solidFill>
                          <a:schemeClr val="dk1"/>
                        </a:solidFill>
                        <a:latin typeface="Raleway"/>
                        <a:ea typeface="Raleway"/>
                        <a:cs typeface="Raleway"/>
                        <a:sym typeface="Raleway"/>
                      </a:endParaRPr>
                    </a:p>
                  </a:txBody>
                  <a:tcPr marT="47825" marB="47825" marR="95700" marL="95700">
                    <a:lnL cap="flat" cmpd="sng" w="12700">
                      <a:solidFill>
                        <a:srgbClr val="CCCCCC"/>
                      </a:solidFill>
                      <a:prstDash val="solid"/>
                      <a:round/>
                      <a:headEnd len="sm" w="sm" type="none"/>
                      <a:tailEnd len="sm" w="sm" type="none"/>
                    </a:lnL>
                    <a:lnR cap="flat" cmpd="sng" w="28575">
                      <a:solidFill>
                        <a:srgbClr val="CCCCCC"/>
                      </a:solidFill>
                      <a:prstDash val="solid"/>
                      <a:round/>
                      <a:headEnd len="sm" w="sm" type="none"/>
                      <a:tailEnd len="sm" w="sm" type="none"/>
                    </a:lnR>
                    <a:lnT cap="flat" cmpd="sng" w="12700">
                      <a:solidFill>
                        <a:srgbClr val="CCCCCC"/>
                      </a:solidFill>
                      <a:prstDash val="solid"/>
                      <a:round/>
                      <a:headEnd len="sm" w="sm" type="none"/>
                      <a:tailEnd len="sm" w="sm" type="none"/>
                    </a:lnT>
                    <a:lnB cap="flat" cmpd="sng" w="12700">
                      <a:solidFill>
                        <a:srgbClr val="CCCCCC"/>
                      </a:solidFill>
                      <a:prstDash val="solid"/>
                      <a:round/>
                      <a:headEnd len="sm" w="sm" type="none"/>
                      <a:tailEnd len="sm" w="sm" type="none"/>
                    </a:lnB>
                  </a:tcPr>
                </a:tc>
              </a:tr>
              <a:tr h="658825">
                <a:tc>
                  <a:txBody>
                    <a:bodyPr/>
                    <a:lstStyle/>
                    <a:p>
                      <a:pPr indent="0" lvl="0" marL="0" marR="0" rtl="0" algn="l">
                        <a:lnSpc>
                          <a:spcPct val="100000"/>
                        </a:lnSpc>
                        <a:spcBef>
                          <a:spcPts val="0"/>
                        </a:spcBef>
                        <a:spcAft>
                          <a:spcPts val="0"/>
                        </a:spcAft>
                        <a:buClr>
                          <a:schemeClr val="accent2"/>
                        </a:buClr>
                        <a:buSzPts val="2200"/>
                        <a:buFont typeface="Arial"/>
                        <a:buNone/>
                      </a:pPr>
                      <a:r>
                        <a:rPr i="0" lang="en" sz="2200" u="none" cap="none" strike="noStrike">
                          <a:solidFill>
                            <a:schemeClr val="dk1"/>
                          </a:solidFill>
                          <a:latin typeface="Raleway"/>
                          <a:ea typeface="Raleway"/>
                          <a:cs typeface="Raleway"/>
                          <a:sym typeface="Raleway"/>
                        </a:rPr>
                        <a:t>Focus on low-level objectives</a:t>
                      </a:r>
                      <a:endParaRPr sz="1400" u="none" cap="none" strike="noStrike">
                        <a:solidFill>
                          <a:schemeClr val="dk1"/>
                        </a:solidFill>
                        <a:latin typeface="Raleway"/>
                        <a:ea typeface="Raleway"/>
                        <a:cs typeface="Raleway"/>
                        <a:sym typeface="Raleway"/>
                      </a:endParaRPr>
                    </a:p>
                  </a:txBody>
                  <a:tcPr marT="47825" marB="47825" marR="95700" marL="95700">
                    <a:lnL cap="flat" cmpd="sng" w="28575">
                      <a:solidFill>
                        <a:srgbClr val="CCCCCC"/>
                      </a:solidFill>
                      <a:prstDash val="solid"/>
                      <a:round/>
                      <a:headEnd len="sm" w="sm" type="none"/>
                      <a:tailEnd len="sm" w="sm" type="none"/>
                    </a:lnL>
                    <a:lnR cap="flat" cmpd="sng" w="12700">
                      <a:solidFill>
                        <a:srgbClr val="CCCCCC"/>
                      </a:solidFill>
                      <a:prstDash val="solid"/>
                      <a:round/>
                      <a:headEnd len="sm" w="sm" type="none"/>
                      <a:tailEnd len="sm" w="sm" type="none"/>
                    </a:lnR>
                    <a:lnT cap="flat" cmpd="sng" w="12700">
                      <a:solidFill>
                        <a:srgbClr val="CCCCCC"/>
                      </a:solidFill>
                      <a:prstDash val="solid"/>
                      <a:round/>
                      <a:headEnd len="sm" w="sm" type="none"/>
                      <a:tailEnd len="sm" w="sm" type="none"/>
                    </a:lnT>
                    <a:lnB cap="flat" cmpd="sng" w="12700">
                      <a:solidFill>
                        <a:srgbClr val="CCCCCC"/>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accent2"/>
                        </a:buClr>
                        <a:buSzPts val="2200"/>
                        <a:buFont typeface="Arial"/>
                        <a:buNone/>
                      </a:pPr>
                      <a:r>
                        <a:rPr i="0" lang="en" sz="2200" u="none" cap="none" strike="noStrike">
                          <a:solidFill>
                            <a:schemeClr val="dk1"/>
                          </a:solidFill>
                          <a:latin typeface="Raleway"/>
                          <a:ea typeface="Raleway"/>
                          <a:cs typeface="Raleway"/>
                          <a:sym typeface="Raleway"/>
                        </a:rPr>
                        <a:t>Concentrate on solutions</a:t>
                      </a:r>
                      <a:endParaRPr sz="1400" u="none" cap="none" strike="noStrike">
                        <a:solidFill>
                          <a:schemeClr val="dk1"/>
                        </a:solidFill>
                        <a:latin typeface="Raleway"/>
                        <a:ea typeface="Raleway"/>
                        <a:cs typeface="Raleway"/>
                        <a:sym typeface="Raleway"/>
                      </a:endParaRPr>
                    </a:p>
                  </a:txBody>
                  <a:tcPr marT="47825" marB="47825" marR="95700" marL="95700">
                    <a:lnL cap="flat" cmpd="sng" w="12700">
                      <a:solidFill>
                        <a:srgbClr val="CCCCCC"/>
                      </a:solidFill>
                      <a:prstDash val="solid"/>
                      <a:round/>
                      <a:headEnd len="sm" w="sm" type="none"/>
                      <a:tailEnd len="sm" w="sm" type="none"/>
                    </a:lnL>
                    <a:lnR cap="flat" cmpd="sng" w="28575">
                      <a:solidFill>
                        <a:srgbClr val="CCCCCC"/>
                      </a:solidFill>
                      <a:prstDash val="solid"/>
                      <a:round/>
                      <a:headEnd len="sm" w="sm" type="none"/>
                      <a:tailEnd len="sm" w="sm" type="none"/>
                    </a:lnR>
                    <a:lnT cap="flat" cmpd="sng" w="12700">
                      <a:solidFill>
                        <a:srgbClr val="CCCCCC"/>
                      </a:solidFill>
                      <a:prstDash val="solid"/>
                      <a:round/>
                      <a:headEnd len="sm" w="sm" type="none"/>
                      <a:tailEnd len="sm" w="sm" type="none"/>
                    </a:lnT>
                    <a:lnB cap="flat" cmpd="sng" w="12700">
                      <a:solidFill>
                        <a:srgbClr val="CCCCCC"/>
                      </a:solidFill>
                      <a:prstDash val="solid"/>
                      <a:round/>
                      <a:headEnd len="sm" w="sm" type="none"/>
                      <a:tailEnd len="sm" w="sm" type="none"/>
                    </a:lnB>
                  </a:tcPr>
                </a:tc>
              </a:tr>
              <a:tr h="370825">
                <a:tc>
                  <a:txBody>
                    <a:bodyPr/>
                    <a:lstStyle/>
                    <a:p>
                      <a:pPr indent="0" lvl="0" marL="0" marR="0" rtl="0" algn="l">
                        <a:lnSpc>
                          <a:spcPct val="100000"/>
                        </a:lnSpc>
                        <a:spcBef>
                          <a:spcPts val="0"/>
                        </a:spcBef>
                        <a:spcAft>
                          <a:spcPts val="0"/>
                        </a:spcAft>
                        <a:buClr>
                          <a:schemeClr val="accent2"/>
                        </a:buClr>
                        <a:buSzPts val="2200"/>
                        <a:buFont typeface="Arial"/>
                        <a:buNone/>
                      </a:pPr>
                      <a:r>
                        <a:rPr i="0" lang="en" sz="2200" u="none" cap="none" strike="noStrike">
                          <a:solidFill>
                            <a:schemeClr val="dk1"/>
                          </a:solidFill>
                          <a:latin typeface="Raleway"/>
                          <a:ea typeface="Raleway"/>
                          <a:cs typeface="Raleway"/>
                          <a:sym typeface="Raleway"/>
                        </a:rPr>
                        <a:t>Compete</a:t>
                      </a:r>
                      <a:endParaRPr i="0" sz="2200" u="none" cap="none" strike="noStrike">
                        <a:solidFill>
                          <a:schemeClr val="dk1"/>
                        </a:solidFill>
                        <a:latin typeface="Raleway"/>
                        <a:ea typeface="Raleway"/>
                        <a:cs typeface="Raleway"/>
                        <a:sym typeface="Raleway"/>
                      </a:endParaRPr>
                    </a:p>
                  </a:txBody>
                  <a:tcPr marT="47825" marB="47825" marR="95700" marL="95700">
                    <a:lnL cap="flat" cmpd="sng" w="28575">
                      <a:solidFill>
                        <a:srgbClr val="CCCCCC"/>
                      </a:solidFill>
                      <a:prstDash val="solid"/>
                      <a:round/>
                      <a:headEnd len="sm" w="sm" type="none"/>
                      <a:tailEnd len="sm" w="sm" type="none"/>
                    </a:lnL>
                    <a:lnR cap="flat" cmpd="sng" w="12700">
                      <a:solidFill>
                        <a:srgbClr val="CCCCCC"/>
                      </a:solidFill>
                      <a:prstDash val="solid"/>
                      <a:round/>
                      <a:headEnd len="sm" w="sm" type="none"/>
                      <a:tailEnd len="sm" w="sm" type="none"/>
                    </a:lnR>
                    <a:lnT cap="flat" cmpd="sng" w="12700">
                      <a:solidFill>
                        <a:srgbClr val="CCCCCC"/>
                      </a:solidFill>
                      <a:prstDash val="solid"/>
                      <a:round/>
                      <a:headEnd len="sm" w="sm" type="none"/>
                      <a:tailEnd len="sm" w="sm" type="none"/>
                    </a:lnT>
                    <a:lnB cap="flat" cmpd="sng" w="12700">
                      <a:solidFill>
                        <a:srgbClr val="CCCCCC"/>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accent2"/>
                        </a:buClr>
                        <a:buSzPts val="2200"/>
                        <a:buFont typeface="Arial"/>
                        <a:buNone/>
                      </a:pPr>
                      <a:r>
                        <a:rPr i="0" lang="en" sz="2200" u="none" cap="none" strike="noStrike">
                          <a:solidFill>
                            <a:schemeClr val="dk1"/>
                          </a:solidFill>
                          <a:latin typeface="Raleway"/>
                          <a:ea typeface="Raleway"/>
                          <a:cs typeface="Raleway"/>
                          <a:sym typeface="Raleway"/>
                        </a:rPr>
                        <a:t>Co-operate</a:t>
                      </a:r>
                      <a:endParaRPr i="0" sz="2200" u="none" cap="none" strike="noStrike">
                        <a:solidFill>
                          <a:schemeClr val="dk1"/>
                        </a:solidFill>
                        <a:latin typeface="Raleway"/>
                        <a:ea typeface="Raleway"/>
                        <a:cs typeface="Raleway"/>
                        <a:sym typeface="Raleway"/>
                      </a:endParaRPr>
                    </a:p>
                  </a:txBody>
                  <a:tcPr marT="47825" marB="47825" marR="95700" marL="95700">
                    <a:lnL cap="flat" cmpd="sng" w="12700">
                      <a:solidFill>
                        <a:srgbClr val="CCCCCC"/>
                      </a:solidFill>
                      <a:prstDash val="solid"/>
                      <a:round/>
                      <a:headEnd len="sm" w="sm" type="none"/>
                      <a:tailEnd len="sm" w="sm" type="none"/>
                    </a:lnL>
                    <a:lnR cap="flat" cmpd="sng" w="28575">
                      <a:solidFill>
                        <a:srgbClr val="CCCCCC"/>
                      </a:solidFill>
                      <a:prstDash val="solid"/>
                      <a:round/>
                      <a:headEnd len="sm" w="sm" type="none"/>
                      <a:tailEnd len="sm" w="sm" type="none"/>
                    </a:lnR>
                    <a:lnT cap="flat" cmpd="sng" w="12700">
                      <a:solidFill>
                        <a:srgbClr val="CCCCCC"/>
                      </a:solidFill>
                      <a:prstDash val="solid"/>
                      <a:round/>
                      <a:headEnd len="sm" w="sm" type="none"/>
                      <a:tailEnd len="sm" w="sm" type="none"/>
                    </a:lnT>
                    <a:lnB cap="flat" cmpd="sng" w="12700">
                      <a:solidFill>
                        <a:srgbClr val="CCCCCC"/>
                      </a:solidFill>
                      <a:prstDash val="solid"/>
                      <a:round/>
                      <a:headEnd len="sm" w="sm" type="none"/>
                      <a:tailEnd len="sm" w="sm" type="none"/>
                    </a:lnB>
                  </a:tcPr>
                </a:tc>
              </a:tr>
              <a:tr h="372075">
                <a:tc>
                  <a:txBody>
                    <a:bodyPr/>
                    <a:lstStyle/>
                    <a:p>
                      <a:pPr indent="0" lvl="0" marL="0" marR="0" rtl="0" algn="l">
                        <a:lnSpc>
                          <a:spcPct val="100000"/>
                        </a:lnSpc>
                        <a:spcBef>
                          <a:spcPts val="0"/>
                        </a:spcBef>
                        <a:spcAft>
                          <a:spcPts val="0"/>
                        </a:spcAft>
                        <a:buClr>
                          <a:schemeClr val="accent2"/>
                        </a:buClr>
                        <a:buSzPts val="2200"/>
                        <a:buFont typeface="Arial"/>
                        <a:buNone/>
                      </a:pPr>
                      <a:r>
                        <a:rPr i="0" lang="en" sz="2200" u="none" cap="none" strike="noStrike">
                          <a:solidFill>
                            <a:schemeClr val="dk1"/>
                          </a:solidFill>
                          <a:latin typeface="Raleway"/>
                          <a:ea typeface="Raleway"/>
                          <a:cs typeface="Raleway"/>
                          <a:sym typeface="Raleway"/>
                        </a:rPr>
                        <a:t>Stop at pre-set goals</a:t>
                      </a:r>
                      <a:endParaRPr sz="1400" u="none" cap="none" strike="noStrike">
                        <a:solidFill>
                          <a:schemeClr val="dk1"/>
                        </a:solidFill>
                        <a:latin typeface="Raleway"/>
                        <a:ea typeface="Raleway"/>
                        <a:cs typeface="Raleway"/>
                        <a:sym typeface="Raleway"/>
                      </a:endParaRPr>
                    </a:p>
                  </a:txBody>
                  <a:tcPr marT="47825" marB="47825" marR="95700" marL="95700">
                    <a:lnL cap="flat" cmpd="sng" w="28575">
                      <a:solidFill>
                        <a:srgbClr val="CCCCCC"/>
                      </a:solidFill>
                      <a:prstDash val="solid"/>
                      <a:round/>
                      <a:headEnd len="sm" w="sm" type="none"/>
                      <a:tailEnd len="sm" w="sm" type="none"/>
                    </a:lnL>
                    <a:lnR cap="flat" cmpd="sng" w="12700">
                      <a:solidFill>
                        <a:srgbClr val="CCCCCC"/>
                      </a:solidFill>
                      <a:prstDash val="solid"/>
                      <a:round/>
                      <a:headEnd len="sm" w="sm" type="none"/>
                      <a:tailEnd len="sm" w="sm" type="none"/>
                    </a:lnR>
                    <a:lnT cap="flat" cmpd="sng" w="12700">
                      <a:solidFill>
                        <a:srgbClr val="CCCCCC"/>
                      </a:solidFill>
                      <a:prstDash val="solid"/>
                      <a:round/>
                      <a:headEnd len="sm" w="sm" type="none"/>
                      <a:tailEnd len="sm" w="sm" type="none"/>
                    </a:lnT>
                    <a:lnB cap="flat" cmpd="sng" w="12700">
                      <a:solidFill>
                        <a:srgbClr val="CCCCCC"/>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accent2"/>
                        </a:buClr>
                        <a:buSzPts val="2200"/>
                        <a:buFont typeface="Arial"/>
                        <a:buNone/>
                      </a:pPr>
                      <a:r>
                        <a:rPr i="0" lang="en" sz="2200" u="none" cap="none" strike="noStrike">
                          <a:solidFill>
                            <a:schemeClr val="dk1"/>
                          </a:solidFill>
                          <a:latin typeface="Raleway"/>
                          <a:ea typeface="Raleway"/>
                          <a:cs typeface="Raleway"/>
                          <a:sym typeface="Raleway"/>
                        </a:rPr>
                        <a:t>Continuously improve</a:t>
                      </a:r>
                      <a:endParaRPr sz="1400" u="none" cap="none" strike="noStrike">
                        <a:solidFill>
                          <a:schemeClr val="dk1"/>
                        </a:solidFill>
                        <a:latin typeface="Raleway"/>
                        <a:ea typeface="Raleway"/>
                        <a:cs typeface="Raleway"/>
                        <a:sym typeface="Raleway"/>
                      </a:endParaRPr>
                    </a:p>
                  </a:txBody>
                  <a:tcPr marT="47825" marB="47825" marR="95700" marL="95700">
                    <a:lnL cap="flat" cmpd="sng" w="12700">
                      <a:solidFill>
                        <a:srgbClr val="CCCCCC"/>
                      </a:solidFill>
                      <a:prstDash val="solid"/>
                      <a:round/>
                      <a:headEnd len="sm" w="sm" type="none"/>
                      <a:tailEnd len="sm" w="sm" type="none"/>
                    </a:lnL>
                    <a:lnR cap="flat" cmpd="sng" w="28575">
                      <a:solidFill>
                        <a:srgbClr val="CCCCCC"/>
                      </a:solidFill>
                      <a:prstDash val="solid"/>
                      <a:round/>
                      <a:headEnd len="sm" w="sm" type="none"/>
                      <a:tailEnd len="sm" w="sm" type="none"/>
                    </a:lnR>
                    <a:lnT cap="flat" cmpd="sng" w="12700">
                      <a:solidFill>
                        <a:srgbClr val="CCCCCC"/>
                      </a:solidFill>
                      <a:prstDash val="solid"/>
                      <a:round/>
                      <a:headEnd len="sm" w="sm" type="none"/>
                      <a:tailEnd len="sm" w="sm" type="none"/>
                    </a:lnT>
                    <a:lnB cap="flat" cmpd="sng" w="12700">
                      <a:solidFill>
                        <a:srgbClr val="CCCCCC"/>
                      </a:solidFill>
                      <a:prstDash val="solid"/>
                      <a:round/>
                      <a:headEnd len="sm" w="sm" type="none"/>
                      <a:tailEnd len="sm" w="sm" type="none"/>
                    </a:lnB>
                  </a:tcPr>
                </a:tc>
              </a:tr>
              <a:tr h="935300">
                <a:tc>
                  <a:txBody>
                    <a:bodyPr/>
                    <a:lstStyle/>
                    <a:p>
                      <a:pPr indent="0" lvl="0" marL="0" marR="0" rtl="0" algn="l">
                        <a:lnSpc>
                          <a:spcPct val="100000"/>
                        </a:lnSpc>
                        <a:spcBef>
                          <a:spcPts val="0"/>
                        </a:spcBef>
                        <a:spcAft>
                          <a:spcPts val="0"/>
                        </a:spcAft>
                        <a:buClr>
                          <a:schemeClr val="accent2"/>
                        </a:buClr>
                        <a:buSzPts val="2200"/>
                        <a:buFont typeface="Arial"/>
                        <a:buNone/>
                      </a:pPr>
                      <a:r>
                        <a:rPr i="0" lang="en" sz="2200" u="none" cap="none" strike="noStrike">
                          <a:solidFill>
                            <a:schemeClr val="dk1"/>
                          </a:solidFill>
                          <a:latin typeface="Raleway"/>
                          <a:ea typeface="Raleway"/>
                          <a:cs typeface="Raleway"/>
                          <a:sym typeface="Raleway"/>
                        </a:rPr>
                        <a:t>React to emergencies</a:t>
                      </a:r>
                      <a:endParaRPr sz="1400" u="none" cap="none" strike="noStrike">
                        <a:solidFill>
                          <a:schemeClr val="dk1"/>
                        </a:solidFill>
                        <a:latin typeface="Raleway"/>
                        <a:ea typeface="Raleway"/>
                        <a:cs typeface="Raleway"/>
                        <a:sym typeface="Raleway"/>
                      </a:endParaRPr>
                    </a:p>
                  </a:txBody>
                  <a:tcPr marT="47825" marB="47825" marR="95700" marL="95700">
                    <a:lnL cap="flat" cmpd="sng" w="28575">
                      <a:solidFill>
                        <a:srgbClr val="CCCCCC"/>
                      </a:solidFill>
                      <a:prstDash val="solid"/>
                      <a:round/>
                      <a:headEnd len="sm" w="sm" type="none"/>
                      <a:tailEnd len="sm" w="sm" type="none"/>
                    </a:lnL>
                    <a:lnR cap="flat" cmpd="sng" w="12700">
                      <a:solidFill>
                        <a:srgbClr val="CCCCCC"/>
                      </a:solidFill>
                      <a:prstDash val="solid"/>
                      <a:round/>
                      <a:headEnd len="sm" w="sm" type="none"/>
                      <a:tailEnd len="sm" w="sm" type="none"/>
                    </a:lnR>
                    <a:lnT cap="flat" cmpd="sng" w="12700">
                      <a:solidFill>
                        <a:srgbClr val="CCCCCC"/>
                      </a:solidFill>
                      <a:prstDash val="solid"/>
                      <a:round/>
                      <a:headEnd len="sm" w="sm" type="none"/>
                      <a:tailEnd len="sm" w="sm" type="none"/>
                    </a:lnT>
                    <a:lnB cap="flat" cmpd="sng" w="28575">
                      <a:solidFill>
                        <a:srgbClr val="CCCCCC"/>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accent2"/>
                        </a:buClr>
                        <a:buSzPts val="2200"/>
                        <a:buFont typeface="Arial"/>
                        <a:buNone/>
                      </a:pPr>
                      <a:r>
                        <a:rPr i="0" lang="en" sz="2200" u="none" cap="none" strike="noStrike">
                          <a:solidFill>
                            <a:schemeClr val="dk1"/>
                          </a:solidFill>
                          <a:latin typeface="Raleway"/>
                          <a:ea typeface="Raleway"/>
                          <a:cs typeface="Raleway"/>
                          <a:sym typeface="Raleway"/>
                        </a:rPr>
                        <a:t>Take steps to prevent     emergencies</a:t>
                      </a:r>
                      <a:endParaRPr sz="1400" u="none" cap="none" strike="noStrike">
                        <a:solidFill>
                          <a:schemeClr val="dk1"/>
                        </a:solidFill>
                        <a:latin typeface="Raleway"/>
                        <a:ea typeface="Raleway"/>
                        <a:cs typeface="Raleway"/>
                        <a:sym typeface="Raleway"/>
                      </a:endParaRPr>
                    </a:p>
                  </a:txBody>
                  <a:tcPr marT="47825" marB="47825" marR="95700" marL="95700">
                    <a:lnL cap="flat" cmpd="sng" w="12700">
                      <a:solidFill>
                        <a:srgbClr val="CCCCCC"/>
                      </a:solidFill>
                      <a:prstDash val="solid"/>
                      <a:round/>
                      <a:headEnd len="sm" w="sm" type="none"/>
                      <a:tailEnd len="sm" w="sm" type="none"/>
                    </a:lnL>
                    <a:lnR cap="flat" cmpd="sng" w="28575">
                      <a:solidFill>
                        <a:srgbClr val="CCCCCC"/>
                      </a:solidFill>
                      <a:prstDash val="solid"/>
                      <a:round/>
                      <a:headEnd len="sm" w="sm" type="none"/>
                      <a:tailEnd len="sm" w="sm" type="none"/>
                    </a:lnR>
                    <a:lnT cap="flat" cmpd="sng" w="12700">
                      <a:solidFill>
                        <a:srgbClr val="CCCCCC"/>
                      </a:solidFill>
                      <a:prstDash val="solid"/>
                      <a:round/>
                      <a:headEnd len="sm" w="sm" type="none"/>
                      <a:tailEnd len="sm" w="sm" type="none"/>
                    </a:lnT>
                    <a:lnB cap="flat" cmpd="sng" w="28575">
                      <a:solidFill>
                        <a:srgbClr val="CCCCCC"/>
                      </a:solidFill>
                      <a:prstDash val="solid"/>
                      <a:round/>
                      <a:headEnd len="sm" w="sm" type="none"/>
                      <a:tailEnd len="sm" w="sm" type="none"/>
                    </a:lnB>
                  </a:tcPr>
                </a:tc>
              </a:tr>
            </a:tbl>
          </a:graphicData>
        </a:graphic>
      </p:graphicFrame>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sp>
        <p:nvSpPr>
          <p:cNvPr id="409" name="Google Shape;409;p66"/>
          <p:cNvSpPr/>
          <p:nvPr/>
        </p:nvSpPr>
        <p:spPr>
          <a:xfrm>
            <a:off x="284250" y="1084950"/>
            <a:ext cx="3965700" cy="29736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1100"/>
              <a:buFont typeface="Arial"/>
              <a:buNone/>
            </a:pPr>
            <a:r>
              <a:rPr b="1" lang="en" sz="1800">
                <a:solidFill>
                  <a:srgbClr val="666666"/>
                </a:solidFill>
                <a:latin typeface="Raleway"/>
                <a:ea typeface="Raleway"/>
                <a:cs typeface="Raleway"/>
                <a:sym typeface="Raleway"/>
              </a:rPr>
              <a:t>REFLECT AND ADJUST</a:t>
            </a:r>
            <a:endParaRPr b="1" sz="1800">
              <a:solidFill>
                <a:srgbClr val="666666"/>
              </a:solidFill>
              <a:latin typeface="Raleway"/>
              <a:ea typeface="Raleway"/>
              <a:cs typeface="Raleway"/>
              <a:sym typeface="Raleway"/>
            </a:endParaRPr>
          </a:p>
          <a:p>
            <a:pPr indent="0" lvl="0" marL="0" rtl="0" algn="l">
              <a:spcBef>
                <a:spcPts val="0"/>
              </a:spcBef>
              <a:spcAft>
                <a:spcPts val="0"/>
              </a:spcAft>
              <a:buClr>
                <a:srgbClr val="000000"/>
              </a:buClr>
              <a:buSzPts val="1200"/>
              <a:buFont typeface="Arial"/>
              <a:buNone/>
            </a:pPr>
            <a:r>
              <a:t/>
            </a:r>
            <a:endParaRPr sz="1200">
              <a:solidFill>
                <a:schemeClr val="lt1"/>
              </a:solidFill>
              <a:latin typeface="Raleway"/>
              <a:ea typeface="Raleway"/>
              <a:cs typeface="Raleway"/>
              <a:sym typeface="Raleway"/>
            </a:endParaRPr>
          </a:p>
          <a:p>
            <a:pPr indent="0" lvl="0" marL="0" rtl="0" algn="l">
              <a:spcBef>
                <a:spcPts val="0"/>
              </a:spcBef>
              <a:spcAft>
                <a:spcPts val="0"/>
              </a:spcAft>
              <a:buClr>
                <a:srgbClr val="000000"/>
              </a:buClr>
              <a:buSzPts val="1200"/>
              <a:buFont typeface="Arial"/>
              <a:buNone/>
            </a:pPr>
            <a:r>
              <a:rPr lang="en" sz="1200">
                <a:solidFill>
                  <a:schemeClr val="dk1"/>
                </a:solidFill>
                <a:latin typeface="Raleway"/>
                <a:ea typeface="Raleway"/>
                <a:cs typeface="Raleway"/>
                <a:sym typeface="Raleway"/>
              </a:rPr>
              <a:t>Just because you’ve done things a certain way for a long time does not mean it is still the best way to do things</a:t>
            </a:r>
            <a:endParaRPr sz="1200">
              <a:solidFill>
                <a:schemeClr val="dk1"/>
              </a:solidFill>
              <a:latin typeface="Raleway"/>
              <a:ea typeface="Raleway"/>
              <a:cs typeface="Raleway"/>
              <a:sym typeface="Raleway"/>
            </a:endParaRPr>
          </a:p>
          <a:p>
            <a:pPr indent="0" lvl="0" marL="0" rtl="0" algn="l">
              <a:spcBef>
                <a:spcPts val="0"/>
              </a:spcBef>
              <a:spcAft>
                <a:spcPts val="0"/>
              </a:spcAft>
              <a:buClr>
                <a:srgbClr val="000000"/>
              </a:buClr>
              <a:buSzPts val="1200"/>
              <a:buFont typeface="Arial"/>
              <a:buNone/>
            </a:pPr>
            <a:r>
              <a:t/>
            </a:r>
            <a:endParaRPr sz="1200">
              <a:solidFill>
                <a:schemeClr val="dk1"/>
              </a:solidFill>
              <a:latin typeface="Raleway"/>
              <a:ea typeface="Raleway"/>
              <a:cs typeface="Raleway"/>
              <a:sym typeface="Raleway"/>
            </a:endParaRPr>
          </a:p>
          <a:p>
            <a:pPr indent="0" lvl="0" marL="0" rtl="0" algn="l">
              <a:spcBef>
                <a:spcPts val="0"/>
              </a:spcBef>
              <a:spcAft>
                <a:spcPts val="0"/>
              </a:spcAft>
              <a:buClr>
                <a:srgbClr val="000000"/>
              </a:buClr>
              <a:buSzPts val="1200"/>
              <a:buFont typeface="Arial"/>
              <a:buNone/>
            </a:pPr>
            <a:r>
              <a:rPr lang="en" sz="1200">
                <a:solidFill>
                  <a:schemeClr val="dk1"/>
                </a:solidFill>
                <a:latin typeface="Raleway"/>
                <a:ea typeface="Raleway"/>
                <a:cs typeface="Raleway"/>
                <a:sym typeface="Raleway"/>
              </a:rPr>
              <a:t>At regular intervals the team reflects on how to become more effective, then adjust its behaviour accordingly</a:t>
            </a:r>
            <a:endParaRPr sz="1200">
              <a:solidFill>
                <a:schemeClr val="dk1"/>
              </a:solidFill>
              <a:latin typeface="Raleway"/>
              <a:ea typeface="Raleway"/>
              <a:cs typeface="Raleway"/>
              <a:sym typeface="Raleway"/>
            </a:endParaRPr>
          </a:p>
          <a:p>
            <a:pPr indent="0" lvl="0" marL="0" rtl="0" algn="l">
              <a:spcBef>
                <a:spcPts val="0"/>
              </a:spcBef>
              <a:spcAft>
                <a:spcPts val="0"/>
              </a:spcAft>
              <a:buClr>
                <a:srgbClr val="000000"/>
              </a:buClr>
              <a:buSzPts val="1200"/>
              <a:buFont typeface="Arial"/>
              <a:buNone/>
            </a:pPr>
            <a:r>
              <a:t/>
            </a:r>
            <a:endParaRPr sz="1200">
              <a:solidFill>
                <a:schemeClr val="dk1"/>
              </a:solidFill>
              <a:latin typeface="Raleway"/>
              <a:ea typeface="Raleway"/>
              <a:cs typeface="Raleway"/>
              <a:sym typeface="Raleway"/>
            </a:endParaRPr>
          </a:p>
          <a:p>
            <a:pPr indent="0" lvl="0" marL="0" rtl="0" algn="l">
              <a:spcBef>
                <a:spcPts val="0"/>
              </a:spcBef>
              <a:spcAft>
                <a:spcPts val="0"/>
              </a:spcAft>
              <a:buClr>
                <a:srgbClr val="000000"/>
              </a:buClr>
              <a:buSzPts val="1200"/>
              <a:buFont typeface="Arial"/>
              <a:buNone/>
            </a:pPr>
            <a:r>
              <a:rPr lang="en" sz="1200">
                <a:solidFill>
                  <a:schemeClr val="dk1"/>
                </a:solidFill>
                <a:latin typeface="Raleway"/>
                <a:ea typeface="Raleway"/>
                <a:cs typeface="Raleway"/>
                <a:sym typeface="Raleway"/>
              </a:rPr>
              <a:t>Retrospectives enable teams to learn, capture and apply lessons throughout the project lifecycle. </a:t>
            </a:r>
            <a:endParaRPr sz="1200">
              <a:solidFill>
                <a:schemeClr val="dk1"/>
              </a:solidFill>
              <a:latin typeface="Raleway"/>
              <a:ea typeface="Raleway"/>
              <a:cs typeface="Raleway"/>
              <a:sym typeface="Raleway"/>
            </a:endParaRPr>
          </a:p>
          <a:p>
            <a:pPr indent="0" lvl="0" marL="0" rtl="0" algn="l">
              <a:spcBef>
                <a:spcPts val="0"/>
              </a:spcBef>
              <a:spcAft>
                <a:spcPts val="0"/>
              </a:spcAft>
              <a:buClr>
                <a:srgbClr val="000000"/>
              </a:buClr>
              <a:buSzPts val="1200"/>
              <a:buFont typeface="Arial"/>
              <a:buNone/>
            </a:pPr>
            <a:r>
              <a:t/>
            </a:r>
            <a:endParaRPr sz="1200">
              <a:solidFill>
                <a:schemeClr val="dk1"/>
              </a:solidFill>
              <a:latin typeface="Raleway"/>
              <a:ea typeface="Raleway"/>
              <a:cs typeface="Raleway"/>
              <a:sym typeface="Raleway"/>
            </a:endParaRPr>
          </a:p>
          <a:p>
            <a:pPr indent="0" lvl="0" marL="0" rtl="0" algn="l">
              <a:spcBef>
                <a:spcPts val="0"/>
              </a:spcBef>
              <a:spcAft>
                <a:spcPts val="0"/>
              </a:spcAft>
              <a:buClr>
                <a:srgbClr val="000000"/>
              </a:buClr>
              <a:buSzPts val="1200"/>
              <a:buFont typeface="Arial"/>
              <a:buNone/>
            </a:pPr>
            <a:r>
              <a:rPr lang="en" sz="1200">
                <a:solidFill>
                  <a:schemeClr val="dk1"/>
                </a:solidFill>
                <a:latin typeface="Raleway"/>
                <a:ea typeface="Raleway"/>
                <a:cs typeface="Raleway"/>
                <a:sym typeface="Raleway"/>
              </a:rPr>
              <a:t>This enables continuous improvement</a:t>
            </a:r>
            <a:endParaRPr sz="1200">
              <a:solidFill>
                <a:schemeClr val="dk1"/>
              </a:solidFill>
              <a:latin typeface="Raleway"/>
              <a:ea typeface="Raleway"/>
              <a:cs typeface="Raleway"/>
              <a:sym typeface="Raleway"/>
            </a:endParaRPr>
          </a:p>
        </p:txBody>
      </p:sp>
      <p:pic>
        <p:nvPicPr>
          <p:cNvPr descr="Image result for retrospective" id="410" name="Google Shape;410;p66"/>
          <p:cNvPicPr preferRelativeResize="0"/>
          <p:nvPr/>
        </p:nvPicPr>
        <p:blipFill rotWithShape="1">
          <a:blip r:embed="rId3">
            <a:alphaModFix/>
          </a:blip>
          <a:srcRect b="0" l="0" r="0" t="0"/>
          <a:stretch/>
        </p:blipFill>
        <p:spPr>
          <a:xfrm>
            <a:off x="5264354" y="987294"/>
            <a:ext cx="3168908" cy="3168908"/>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sp>
        <p:nvSpPr>
          <p:cNvPr id="415" name="Google Shape;415;p67"/>
          <p:cNvSpPr txBox="1"/>
          <p:nvPr>
            <p:ph type="title"/>
          </p:nvPr>
        </p:nvSpPr>
        <p:spPr>
          <a:xfrm>
            <a:off x="144900" y="-23700"/>
            <a:ext cx="7688700" cy="535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Agile Principles</a:t>
            </a:r>
            <a:endParaRPr/>
          </a:p>
        </p:txBody>
      </p:sp>
      <p:pic>
        <p:nvPicPr>
          <p:cNvPr id="416" name="Google Shape;416;p67"/>
          <p:cNvPicPr preferRelativeResize="0"/>
          <p:nvPr/>
        </p:nvPicPr>
        <p:blipFill>
          <a:blip r:embed="rId3">
            <a:alphaModFix/>
          </a:blip>
          <a:stretch>
            <a:fillRect/>
          </a:stretch>
        </p:blipFill>
        <p:spPr>
          <a:xfrm>
            <a:off x="939125" y="1128600"/>
            <a:ext cx="6978225" cy="344145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sp>
        <p:nvSpPr>
          <p:cNvPr id="421" name="Google Shape;421;p68"/>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Scrum</a:t>
            </a:r>
            <a:endParaRPr/>
          </a:p>
          <a:p>
            <a:pPr indent="0" lvl="0" marL="0" rtl="0" algn="l">
              <a:spcBef>
                <a:spcPts val="0"/>
              </a:spcBef>
              <a:spcAft>
                <a:spcPts val="0"/>
              </a:spcAft>
              <a:buNone/>
            </a:pPr>
            <a:r>
              <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pic>
        <p:nvPicPr>
          <p:cNvPr id="426" name="Google Shape;426;p69"/>
          <p:cNvPicPr preferRelativeResize="0"/>
          <p:nvPr/>
        </p:nvPicPr>
        <p:blipFill rotWithShape="1">
          <a:blip r:embed="rId3">
            <a:alphaModFix/>
          </a:blip>
          <a:srcRect b="0" l="0" r="0" t="0"/>
          <a:stretch/>
        </p:blipFill>
        <p:spPr>
          <a:xfrm>
            <a:off x="622738" y="574459"/>
            <a:ext cx="7898525" cy="4569040"/>
          </a:xfrm>
          <a:prstGeom prst="rect">
            <a:avLst/>
          </a:prstGeom>
          <a:noFill/>
          <a:ln>
            <a:noFill/>
          </a:ln>
        </p:spPr>
      </p:pic>
      <p:sp>
        <p:nvSpPr>
          <p:cNvPr id="427" name="Google Shape;427;p69"/>
          <p:cNvSpPr txBox="1"/>
          <p:nvPr>
            <p:ph type="title"/>
          </p:nvPr>
        </p:nvSpPr>
        <p:spPr>
          <a:xfrm>
            <a:off x="144900" y="-23700"/>
            <a:ext cx="7688700" cy="535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Sprint</a:t>
            </a:r>
            <a:r>
              <a:rPr lang="en"/>
              <a:t> Cycle</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 name="Shape 432"/>
        <p:cNvGrpSpPr/>
        <p:nvPr/>
      </p:nvGrpSpPr>
      <p:grpSpPr>
        <a:xfrm>
          <a:off x="0" y="0"/>
          <a:ext cx="0" cy="0"/>
          <a:chOff x="0" y="0"/>
          <a:chExt cx="0" cy="0"/>
        </a:xfrm>
      </p:grpSpPr>
      <p:sp>
        <p:nvSpPr>
          <p:cNvPr id="433" name="Google Shape;433;p70"/>
          <p:cNvSpPr txBox="1"/>
          <p:nvPr>
            <p:ph idx="12" type="sldNum"/>
          </p:nvPr>
        </p:nvSpPr>
        <p:spPr>
          <a:xfrm>
            <a:off x="8536302" y="4749851"/>
            <a:ext cx="548700" cy="393600"/>
          </a:xfrm>
          <a:prstGeom prst="rect">
            <a:avLst/>
          </a:prstGeom>
          <a:noFill/>
          <a:ln>
            <a:noFill/>
          </a:ln>
        </p:spPr>
        <p:txBody>
          <a:bodyPr anchorCtr="0" anchor="t"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
        <p:nvSpPr>
          <p:cNvPr id="434" name="Google Shape;434;p70"/>
          <p:cNvSpPr txBox="1"/>
          <p:nvPr>
            <p:ph type="title"/>
          </p:nvPr>
        </p:nvSpPr>
        <p:spPr>
          <a:xfrm>
            <a:off x="152400" y="0"/>
            <a:ext cx="7688400" cy="535200"/>
          </a:xfrm>
          <a:prstGeom prst="rect">
            <a:avLst/>
          </a:prstGeom>
          <a:no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rPr lang="en" sz="1800"/>
              <a:t>Scrum</a:t>
            </a:r>
            <a:r>
              <a:rPr lang="en" sz="1500">
                <a:solidFill>
                  <a:srgbClr val="0A0A3E"/>
                </a:solidFill>
              </a:rPr>
              <a:t> </a:t>
            </a:r>
            <a:r>
              <a:rPr lang="en" sz="1800">
                <a:solidFill>
                  <a:srgbClr val="0A0A3E"/>
                </a:solidFill>
              </a:rPr>
              <a:t>Roles</a:t>
            </a:r>
            <a:endParaRPr sz="1800">
              <a:solidFill>
                <a:srgbClr val="0A0A3E"/>
              </a:solidFill>
            </a:endParaRPr>
          </a:p>
        </p:txBody>
      </p:sp>
      <p:pic>
        <p:nvPicPr>
          <p:cNvPr id="435" name="Google Shape;435;p70"/>
          <p:cNvPicPr preferRelativeResize="0"/>
          <p:nvPr/>
        </p:nvPicPr>
        <p:blipFill>
          <a:blip r:embed="rId3">
            <a:alphaModFix/>
          </a:blip>
          <a:stretch>
            <a:fillRect/>
          </a:stretch>
        </p:blipFill>
        <p:spPr>
          <a:xfrm>
            <a:off x="255750" y="987025"/>
            <a:ext cx="8632500" cy="3699643"/>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sp>
        <p:nvSpPr>
          <p:cNvPr id="441" name="Google Shape;441;p71"/>
          <p:cNvSpPr txBox="1"/>
          <p:nvPr>
            <p:ph type="title"/>
          </p:nvPr>
        </p:nvSpPr>
        <p:spPr>
          <a:xfrm>
            <a:off x="144900" y="-23700"/>
            <a:ext cx="7688700" cy="535200"/>
          </a:xfrm>
          <a:prstGeom prst="rect">
            <a:avLst/>
          </a:prstGeom>
          <a:noFill/>
          <a:ln>
            <a:noFill/>
          </a:ln>
        </p:spPr>
        <p:txBody>
          <a:bodyPr anchorCtr="0" anchor="ctr" bIns="68575" lIns="68575" spcFirstLastPara="1" rIns="68575" wrap="square" tIns="68575">
            <a:noAutofit/>
          </a:bodyPr>
          <a:lstStyle/>
          <a:p>
            <a:pPr indent="0" lvl="0" marL="0" marR="0" rtl="0" algn="l">
              <a:lnSpc>
                <a:spcPct val="90000"/>
              </a:lnSpc>
              <a:spcBef>
                <a:spcPts val="0"/>
              </a:spcBef>
              <a:spcAft>
                <a:spcPts val="0"/>
              </a:spcAft>
              <a:buClr>
                <a:srgbClr val="0A0A3E"/>
              </a:buClr>
              <a:buSzPts val="1500"/>
              <a:buFont typeface="Arial"/>
              <a:buNone/>
            </a:pPr>
            <a:r>
              <a:rPr lang="en">
                <a:solidFill>
                  <a:srgbClr val="0A0A3E"/>
                </a:solidFill>
                <a:latin typeface="Arial"/>
                <a:ea typeface="Arial"/>
                <a:cs typeface="Arial"/>
                <a:sym typeface="Arial"/>
              </a:rPr>
              <a:t>Scrum Values</a:t>
            </a:r>
            <a:endParaRPr>
              <a:solidFill>
                <a:srgbClr val="0A0A3E"/>
              </a:solidFill>
              <a:latin typeface="Arial"/>
              <a:ea typeface="Arial"/>
              <a:cs typeface="Arial"/>
              <a:sym typeface="Arial"/>
            </a:endParaRPr>
          </a:p>
        </p:txBody>
      </p:sp>
      <p:sp>
        <p:nvSpPr>
          <p:cNvPr id="442" name="Google Shape;442;p71"/>
          <p:cNvSpPr txBox="1"/>
          <p:nvPr>
            <p:ph idx="12" type="sldNum"/>
          </p:nvPr>
        </p:nvSpPr>
        <p:spPr>
          <a:xfrm>
            <a:off x="8536302" y="4749851"/>
            <a:ext cx="548700" cy="393600"/>
          </a:xfrm>
          <a:prstGeom prst="rect">
            <a:avLst/>
          </a:prstGeom>
          <a:noFill/>
          <a:ln>
            <a:noFill/>
          </a:ln>
        </p:spPr>
        <p:txBody>
          <a:bodyPr anchorCtr="0" anchor="t"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pic>
        <p:nvPicPr>
          <p:cNvPr id="443" name="Google Shape;443;p71"/>
          <p:cNvPicPr preferRelativeResize="0"/>
          <p:nvPr/>
        </p:nvPicPr>
        <p:blipFill>
          <a:blip r:embed="rId3">
            <a:alphaModFix/>
          </a:blip>
          <a:stretch>
            <a:fillRect/>
          </a:stretch>
        </p:blipFill>
        <p:spPr>
          <a:xfrm>
            <a:off x="1613325" y="710850"/>
            <a:ext cx="5917350" cy="4376375"/>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sp>
        <p:nvSpPr>
          <p:cNvPr id="448" name="Google Shape;448;p72"/>
          <p:cNvSpPr txBox="1"/>
          <p:nvPr>
            <p:ph type="title"/>
          </p:nvPr>
        </p:nvSpPr>
        <p:spPr>
          <a:xfrm>
            <a:off x="144900" y="-23700"/>
            <a:ext cx="7688700" cy="535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Scrum Master </a:t>
            </a:r>
            <a:endParaRPr/>
          </a:p>
        </p:txBody>
      </p:sp>
      <p:sp>
        <p:nvSpPr>
          <p:cNvPr id="449" name="Google Shape;449;p72"/>
          <p:cNvSpPr txBox="1"/>
          <p:nvPr/>
        </p:nvSpPr>
        <p:spPr>
          <a:xfrm>
            <a:off x="1325925" y="1601775"/>
            <a:ext cx="6362400" cy="161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descr="http://www.hatsiekiedee.tv&#10;a funny Scrum Master training movie for everbody that works with scrum, with Jeff Sutherland, Rini van Solingen, Ian Sense, and many more" id="450" name="Google Shape;450;p72" title="a funny Scrum Master movie with Jeff Sutherland">
            <a:hlinkClick r:id="rId3"/>
          </p:cNvPr>
          <p:cNvPicPr preferRelativeResize="0"/>
          <p:nvPr/>
        </p:nvPicPr>
        <p:blipFill>
          <a:blip r:embed="rId4">
            <a:alphaModFix/>
          </a:blip>
          <a:stretch>
            <a:fillRect/>
          </a:stretch>
        </p:blipFill>
        <p:spPr>
          <a:xfrm>
            <a:off x="2231000" y="1072075"/>
            <a:ext cx="4347575" cy="3260675"/>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sp>
        <p:nvSpPr>
          <p:cNvPr id="456" name="Google Shape;456;p73"/>
          <p:cNvSpPr txBox="1"/>
          <p:nvPr>
            <p:ph type="title"/>
          </p:nvPr>
        </p:nvSpPr>
        <p:spPr>
          <a:xfrm>
            <a:off x="144900" y="-23700"/>
            <a:ext cx="7688700" cy="535200"/>
          </a:xfrm>
          <a:prstGeom prst="rect">
            <a:avLst/>
          </a:prstGeom>
          <a:noFill/>
          <a:ln>
            <a:noFill/>
          </a:ln>
        </p:spPr>
        <p:txBody>
          <a:bodyPr anchorCtr="0" anchor="ctr" bIns="68575" lIns="68575" spcFirstLastPara="1" rIns="68575" wrap="square" tIns="68575">
            <a:noAutofit/>
          </a:bodyPr>
          <a:lstStyle/>
          <a:p>
            <a:pPr indent="0" lvl="0" marL="0" marR="0" rtl="0" algn="l">
              <a:lnSpc>
                <a:spcPct val="90000"/>
              </a:lnSpc>
              <a:spcBef>
                <a:spcPts val="0"/>
              </a:spcBef>
              <a:spcAft>
                <a:spcPts val="0"/>
              </a:spcAft>
              <a:buClr>
                <a:srgbClr val="0A0A3E"/>
              </a:buClr>
              <a:buSzPts val="1500"/>
              <a:buFont typeface="Arial"/>
              <a:buNone/>
            </a:pPr>
            <a:r>
              <a:rPr i="0" lang="en" u="none" cap="none" strike="noStrike">
                <a:solidFill>
                  <a:srgbClr val="0A0A3E"/>
                </a:solidFill>
              </a:rPr>
              <a:t>Scrum Master</a:t>
            </a:r>
            <a:endParaRPr i="0" u="none" cap="none" strike="noStrike">
              <a:solidFill>
                <a:srgbClr val="0A0A3E"/>
              </a:solidFill>
            </a:endParaRPr>
          </a:p>
        </p:txBody>
      </p:sp>
      <p:sp>
        <p:nvSpPr>
          <p:cNvPr id="457" name="Google Shape;457;p73"/>
          <p:cNvSpPr txBox="1"/>
          <p:nvPr>
            <p:ph idx="12" type="sldNum"/>
          </p:nvPr>
        </p:nvSpPr>
        <p:spPr>
          <a:xfrm>
            <a:off x="8536302" y="4749851"/>
            <a:ext cx="548700" cy="393600"/>
          </a:xfrm>
          <a:prstGeom prst="rect">
            <a:avLst/>
          </a:prstGeom>
          <a:noFill/>
          <a:ln>
            <a:noFill/>
          </a:ln>
        </p:spPr>
        <p:txBody>
          <a:bodyPr anchorCtr="0" anchor="t"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pic>
        <p:nvPicPr>
          <p:cNvPr id="458" name="Google Shape;458;p73"/>
          <p:cNvPicPr preferRelativeResize="0"/>
          <p:nvPr/>
        </p:nvPicPr>
        <p:blipFill>
          <a:blip r:embed="rId3">
            <a:alphaModFix/>
          </a:blip>
          <a:stretch>
            <a:fillRect/>
          </a:stretch>
        </p:blipFill>
        <p:spPr>
          <a:xfrm>
            <a:off x="3530462" y="1836800"/>
            <a:ext cx="1930800" cy="1930800"/>
          </a:xfrm>
          <a:prstGeom prst="ellipse">
            <a:avLst/>
          </a:prstGeom>
          <a:noFill/>
          <a:ln>
            <a:noFill/>
          </a:ln>
        </p:spPr>
      </p:pic>
      <p:sp>
        <p:nvSpPr>
          <p:cNvPr id="459" name="Google Shape;459;p73"/>
          <p:cNvSpPr txBox="1"/>
          <p:nvPr/>
        </p:nvSpPr>
        <p:spPr>
          <a:xfrm>
            <a:off x="5874750" y="1862550"/>
            <a:ext cx="2887500" cy="709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chemeClr val="dk1"/>
                </a:solidFill>
                <a:latin typeface="Raleway"/>
                <a:ea typeface="Raleway"/>
                <a:cs typeface="Raleway"/>
                <a:sym typeface="Raleway"/>
              </a:rPr>
              <a:t>PROTECT TEAM FROM EXTERNAL </a:t>
            </a:r>
            <a:r>
              <a:rPr b="1" lang="en" sz="1600">
                <a:solidFill>
                  <a:schemeClr val="dk1"/>
                </a:solidFill>
                <a:latin typeface="Raleway"/>
                <a:ea typeface="Raleway"/>
                <a:cs typeface="Raleway"/>
                <a:sym typeface="Raleway"/>
              </a:rPr>
              <a:t>INTERFERENCE</a:t>
            </a:r>
            <a:endParaRPr b="1" sz="1600">
              <a:solidFill>
                <a:schemeClr val="dk1"/>
              </a:solidFill>
              <a:latin typeface="Raleway"/>
              <a:ea typeface="Raleway"/>
              <a:cs typeface="Raleway"/>
              <a:sym typeface="Raleway"/>
            </a:endParaRPr>
          </a:p>
        </p:txBody>
      </p:sp>
      <p:sp>
        <p:nvSpPr>
          <p:cNvPr id="460" name="Google Shape;460;p73"/>
          <p:cNvSpPr txBox="1"/>
          <p:nvPr/>
        </p:nvSpPr>
        <p:spPr>
          <a:xfrm>
            <a:off x="304525" y="2048300"/>
            <a:ext cx="2887500" cy="709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chemeClr val="dk1"/>
                </a:solidFill>
                <a:latin typeface="Raleway"/>
                <a:ea typeface="Raleway"/>
                <a:cs typeface="Raleway"/>
                <a:sym typeface="Raleway"/>
              </a:rPr>
              <a:t>ENFORCE SCRUM PRINCIPLES</a:t>
            </a:r>
            <a:endParaRPr b="1" sz="1600">
              <a:solidFill>
                <a:schemeClr val="dk1"/>
              </a:solidFill>
              <a:latin typeface="Raleway"/>
              <a:ea typeface="Raleway"/>
              <a:cs typeface="Raleway"/>
              <a:sym typeface="Raleway"/>
            </a:endParaRPr>
          </a:p>
        </p:txBody>
      </p:sp>
      <p:sp>
        <p:nvSpPr>
          <p:cNvPr id="461" name="Google Shape;461;p73"/>
          <p:cNvSpPr txBox="1"/>
          <p:nvPr/>
        </p:nvSpPr>
        <p:spPr>
          <a:xfrm>
            <a:off x="901275" y="3869325"/>
            <a:ext cx="2887500" cy="709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chemeClr val="dk1"/>
                </a:solidFill>
                <a:latin typeface="Raleway"/>
                <a:ea typeface="Raleway"/>
                <a:cs typeface="Raleway"/>
                <a:sym typeface="Raleway"/>
              </a:rPr>
              <a:t>IMPROVE PRODUCTIVITY</a:t>
            </a:r>
            <a:endParaRPr b="1" sz="1600">
              <a:solidFill>
                <a:schemeClr val="dk1"/>
              </a:solidFill>
              <a:latin typeface="Raleway"/>
              <a:ea typeface="Raleway"/>
              <a:cs typeface="Raleway"/>
              <a:sym typeface="Raleway"/>
            </a:endParaRPr>
          </a:p>
        </p:txBody>
      </p:sp>
      <p:sp>
        <p:nvSpPr>
          <p:cNvPr id="462" name="Google Shape;462;p73"/>
          <p:cNvSpPr txBox="1"/>
          <p:nvPr/>
        </p:nvSpPr>
        <p:spPr>
          <a:xfrm>
            <a:off x="5461250" y="3869325"/>
            <a:ext cx="2887500" cy="709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chemeClr val="dk1"/>
                </a:solidFill>
                <a:latin typeface="Raleway"/>
                <a:ea typeface="Raleway"/>
                <a:cs typeface="Raleway"/>
                <a:sym typeface="Raleway"/>
              </a:rPr>
              <a:t>ENABLES COLLABORATION</a:t>
            </a:r>
            <a:endParaRPr b="1" sz="1600">
              <a:solidFill>
                <a:schemeClr val="dk1"/>
              </a:solidFill>
              <a:latin typeface="Raleway"/>
              <a:ea typeface="Raleway"/>
              <a:cs typeface="Raleway"/>
              <a:sym typeface="Raleway"/>
            </a:endParaRPr>
          </a:p>
        </p:txBody>
      </p:sp>
      <p:sp>
        <p:nvSpPr>
          <p:cNvPr id="463" name="Google Shape;463;p73"/>
          <p:cNvSpPr txBox="1"/>
          <p:nvPr/>
        </p:nvSpPr>
        <p:spPr>
          <a:xfrm>
            <a:off x="3052100" y="698525"/>
            <a:ext cx="2887500" cy="709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chemeClr val="dk1"/>
                </a:solidFill>
                <a:latin typeface="Raleway"/>
                <a:ea typeface="Raleway"/>
                <a:cs typeface="Raleway"/>
                <a:sym typeface="Raleway"/>
              </a:rPr>
              <a:t>FACILITATOR / REMOVE BARRIERS</a:t>
            </a:r>
            <a:endParaRPr b="1" sz="1600">
              <a:solidFill>
                <a:schemeClr val="dk1"/>
              </a:solidFill>
              <a:latin typeface="Raleway"/>
              <a:ea typeface="Raleway"/>
              <a:cs typeface="Raleway"/>
              <a:sym typeface="Raleway"/>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sp>
        <p:nvSpPr>
          <p:cNvPr id="469" name="Google Shape;469;p74"/>
          <p:cNvSpPr txBox="1"/>
          <p:nvPr>
            <p:ph idx="12" type="sldNum"/>
          </p:nvPr>
        </p:nvSpPr>
        <p:spPr>
          <a:xfrm>
            <a:off x="8536302" y="4749851"/>
            <a:ext cx="548700" cy="393600"/>
          </a:xfrm>
          <a:prstGeom prst="rect">
            <a:avLst/>
          </a:prstGeom>
          <a:noFill/>
          <a:ln>
            <a:noFill/>
          </a:ln>
        </p:spPr>
        <p:txBody>
          <a:bodyPr anchorCtr="0" anchor="t"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pic>
        <p:nvPicPr>
          <p:cNvPr id="470" name="Google Shape;470;p74"/>
          <p:cNvPicPr preferRelativeResize="0"/>
          <p:nvPr/>
        </p:nvPicPr>
        <p:blipFill>
          <a:blip r:embed="rId3">
            <a:alphaModFix/>
          </a:blip>
          <a:stretch>
            <a:fillRect/>
          </a:stretch>
        </p:blipFill>
        <p:spPr>
          <a:xfrm>
            <a:off x="619125" y="1004888"/>
            <a:ext cx="7905750" cy="3895725"/>
          </a:xfrm>
          <a:prstGeom prst="rect">
            <a:avLst/>
          </a:prstGeom>
          <a:noFill/>
          <a:ln>
            <a:noFill/>
          </a:ln>
        </p:spPr>
      </p:pic>
      <p:sp>
        <p:nvSpPr>
          <p:cNvPr id="471" name="Google Shape;471;p74"/>
          <p:cNvSpPr txBox="1"/>
          <p:nvPr>
            <p:ph type="title"/>
          </p:nvPr>
        </p:nvSpPr>
        <p:spPr>
          <a:xfrm>
            <a:off x="144900" y="-23700"/>
            <a:ext cx="7688700" cy="535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Product Owner</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21"/>
          <p:cNvSpPr txBox="1"/>
          <p:nvPr>
            <p:ph type="title"/>
          </p:nvPr>
        </p:nvSpPr>
        <p:spPr>
          <a:xfrm>
            <a:off x="144900" y="-23700"/>
            <a:ext cx="7688700" cy="535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Ball Point Game</a:t>
            </a:r>
            <a:endParaRPr/>
          </a:p>
        </p:txBody>
      </p:sp>
      <p:sp>
        <p:nvSpPr>
          <p:cNvPr id="119" name="Google Shape;119;p21"/>
          <p:cNvSpPr txBox="1"/>
          <p:nvPr>
            <p:ph idx="1" type="body"/>
          </p:nvPr>
        </p:nvSpPr>
        <p:spPr>
          <a:xfrm>
            <a:off x="299075" y="906975"/>
            <a:ext cx="8515200" cy="36648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2000">
                <a:latin typeface="Raleway"/>
                <a:ea typeface="Raleway"/>
                <a:cs typeface="Raleway"/>
                <a:sym typeface="Raleway"/>
              </a:rPr>
              <a:t>Ok how did you all do?</a:t>
            </a:r>
            <a:endParaRPr sz="2000">
              <a:latin typeface="Raleway"/>
              <a:ea typeface="Raleway"/>
              <a:cs typeface="Raleway"/>
              <a:sym typeface="Raleway"/>
            </a:endParaRPr>
          </a:p>
          <a:p>
            <a:pPr indent="0" lvl="0" marL="0" rtl="0" algn="l">
              <a:lnSpc>
                <a:spcPct val="100000"/>
              </a:lnSpc>
              <a:spcBef>
                <a:spcPts val="0"/>
              </a:spcBef>
              <a:spcAft>
                <a:spcPts val="0"/>
              </a:spcAft>
              <a:buNone/>
            </a:pPr>
            <a:r>
              <a:t/>
            </a:r>
            <a:endParaRPr sz="2000">
              <a:latin typeface="Raleway"/>
              <a:ea typeface="Raleway"/>
              <a:cs typeface="Raleway"/>
              <a:sym typeface="Raleway"/>
            </a:endParaRPr>
          </a:p>
          <a:p>
            <a:pPr indent="0" lvl="0" marL="0" rtl="0" algn="l">
              <a:lnSpc>
                <a:spcPct val="100000"/>
              </a:lnSpc>
              <a:spcBef>
                <a:spcPts val="0"/>
              </a:spcBef>
              <a:spcAft>
                <a:spcPts val="0"/>
              </a:spcAft>
              <a:buNone/>
            </a:pPr>
            <a:r>
              <a:rPr lang="en" sz="2000">
                <a:latin typeface="Raleway"/>
                <a:ea typeface="Raleway"/>
                <a:cs typeface="Raleway"/>
                <a:sym typeface="Raleway"/>
              </a:rPr>
              <a:t>Let’s play again but this time you have 2 minutes to plan your strategy as a team.</a:t>
            </a:r>
            <a:endParaRPr sz="2000">
              <a:latin typeface="Raleway"/>
              <a:ea typeface="Raleway"/>
              <a:cs typeface="Raleway"/>
              <a:sym typeface="Raleway"/>
            </a:endParaRPr>
          </a:p>
          <a:p>
            <a:pPr indent="0" lvl="0" marL="0" rtl="0" algn="l">
              <a:lnSpc>
                <a:spcPct val="100000"/>
              </a:lnSpc>
              <a:spcBef>
                <a:spcPts val="0"/>
              </a:spcBef>
              <a:spcAft>
                <a:spcPts val="0"/>
              </a:spcAft>
              <a:buNone/>
            </a:pPr>
            <a:r>
              <a:t/>
            </a:r>
            <a:endParaRPr sz="2000">
              <a:latin typeface="Raleway"/>
              <a:ea typeface="Raleway"/>
              <a:cs typeface="Raleway"/>
              <a:sym typeface="Raleway"/>
            </a:endParaRPr>
          </a:p>
          <a:p>
            <a:pPr indent="0" lvl="0" marL="0" rtl="0" algn="l">
              <a:lnSpc>
                <a:spcPct val="100000"/>
              </a:lnSpc>
              <a:spcBef>
                <a:spcPts val="0"/>
              </a:spcBef>
              <a:spcAft>
                <a:spcPts val="0"/>
              </a:spcAft>
              <a:buNone/>
            </a:pPr>
            <a:r>
              <a:rPr lang="en" sz="2000">
                <a:latin typeface="Raleway"/>
                <a:ea typeface="Raleway"/>
                <a:cs typeface="Raleway"/>
                <a:sym typeface="Raleway"/>
              </a:rPr>
              <a:t>At the end of the round we will count how many ball points were scored.</a:t>
            </a:r>
            <a:endParaRPr sz="2000">
              <a:latin typeface="Raleway"/>
              <a:ea typeface="Raleway"/>
              <a:cs typeface="Raleway"/>
              <a:sym typeface="Raleway"/>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 name="Shape 475"/>
        <p:cNvGrpSpPr/>
        <p:nvPr/>
      </p:nvGrpSpPr>
      <p:grpSpPr>
        <a:xfrm>
          <a:off x="0" y="0"/>
          <a:ext cx="0" cy="0"/>
          <a:chOff x="0" y="0"/>
          <a:chExt cx="0" cy="0"/>
        </a:xfrm>
      </p:grpSpPr>
      <p:sp>
        <p:nvSpPr>
          <p:cNvPr id="476" name="Google Shape;476;p75"/>
          <p:cNvSpPr txBox="1"/>
          <p:nvPr>
            <p:ph type="title"/>
          </p:nvPr>
        </p:nvSpPr>
        <p:spPr>
          <a:xfrm>
            <a:off x="144900" y="-23700"/>
            <a:ext cx="7688700" cy="535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Product Owner</a:t>
            </a:r>
            <a:endParaRPr/>
          </a:p>
        </p:txBody>
      </p:sp>
      <p:sp>
        <p:nvSpPr>
          <p:cNvPr id="477" name="Google Shape;477;p75"/>
          <p:cNvSpPr txBox="1"/>
          <p:nvPr/>
        </p:nvSpPr>
        <p:spPr>
          <a:xfrm>
            <a:off x="1325925" y="1601775"/>
            <a:ext cx="6362400" cy="161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descr="This is basically a 1 day product ownership course compressed into 15 minute animated presentation. There's obviously more to product ownership than this, so see this is a high level summary.&#10;&#10;For translated versions &amp; translation guide, see http://blog.crisp.se/2012/10/25/henrikkniberg/agile-product-ownership-in-a-nutshell&#10;&#10;Special thanks to Alistair Cockburn, Tom &amp; Mary Poppendieck, Jeff Patton, Ron Jeffries, Jeff Sutherland, and Michael Dubakov for providing many of the models, metaphors, and ideas that I use in this presentation.&#10;&#10;Download the complete drawing here:&#10;https://www.dropbox.com/s/ph3spbc3evgoh3m/PO-in-a-nutshell.png&#10;&#10;Downloadable version of the video here:&#10;https://www.dropbox.com/s/h3fzydsss7sgqjd/PO-in-a-nutshell.mov&#10;&#10;&#10;PS: The intro &amp; outtro song is just me jamming in my home studio. I bought a cool half-acoustic guitar a few months ago and was looking for an excuse to make use of it :o)&#10;&#10;Tools used: Artrage (drawing program), Wacom Intuos 5 (drawing tablet), Screenflow (screen &amp; audio capture)." id="478" name="Google Shape;478;p75" title="Agile Product Ownership in a Nutshell">
            <a:hlinkClick r:id="rId3"/>
          </p:cNvPr>
          <p:cNvPicPr preferRelativeResize="0"/>
          <p:nvPr/>
        </p:nvPicPr>
        <p:blipFill>
          <a:blip r:embed="rId4">
            <a:alphaModFix/>
          </a:blip>
          <a:stretch>
            <a:fillRect/>
          </a:stretch>
        </p:blipFill>
        <p:spPr>
          <a:xfrm>
            <a:off x="2019988" y="886338"/>
            <a:ext cx="5104025" cy="3828025"/>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 name="Shape 483"/>
        <p:cNvGrpSpPr/>
        <p:nvPr/>
      </p:nvGrpSpPr>
      <p:grpSpPr>
        <a:xfrm>
          <a:off x="0" y="0"/>
          <a:ext cx="0" cy="0"/>
          <a:chOff x="0" y="0"/>
          <a:chExt cx="0" cy="0"/>
        </a:xfrm>
      </p:grpSpPr>
      <p:sp>
        <p:nvSpPr>
          <p:cNvPr id="484" name="Google Shape;484;p76"/>
          <p:cNvSpPr txBox="1"/>
          <p:nvPr/>
        </p:nvSpPr>
        <p:spPr>
          <a:xfrm>
            <a:off x="343406" y="1318238"/>
            <a:ext cx="6779400" cy="26247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85" name="Google Shape;485;p76"/>
          <p:cNvPicPr preferRelativeResize="0"/>
          <p:nvPr/>
        </p:nvPicPr>
        <p:blipFill rotWithShape="1">
          <a:blip r:embed="rId3">
            <a:alphaModFix/>
          </a:blip>
          <a:srcRect b="0" l="268" r="278" t="5392"/>
          <a:stretch/>
        </p:blipFill>
        <p:spPr>
          <a:xfrm>
            <a:off x="0" y="462000"/>
            <a:ext cx="9144001" cy="4681500"/>
          </a:xfrm>
          <a:prstGeom prst="rect">
            <a:avLst/>
          </a:prstGeom>
          <a:noFill/>
          <a:ln>
            <a:noFill/>
          </a:ln>
        </p:spPr>
      </p:pic>
      <p:sp>
        <p:nvSpPr>
          <p:cNvPr id="486" name="Google Shape;486;p76"/>
          <p:cNvSpPr txBox="1"/>
          <p:nvPr>
            <p:ph type="title"/>
          </p:nvPr>
        </p:nvSpPr>
        <p:spPr>
          <a:xfrm>
            <a:off x="144900" y="-23700"/>
            <a:ext cx="7688700" cy="535200"/>
          </a:xfrm>
          <a:prstGeom prst="rect">
            <a:avLst/>
          </a:prstGeom>
          <a:noFill/>
          <a:ln>
            <a:noFill/>
          </a:ln>
        </p:spPr>
        <p:txBody>
          <a:bodyPr anchorCtr="0" anchor="ctr" bIns="68575" lIns="68575" spcFirstLastPara="1" rIns="68575" wrap="square" tIns="68575">
            <a:noAutofit/>
          </a:bodyPr>
          <a:lstStyle/>
          <a:p>
            <a:pPr indent="0" lvl="0" marL="0" marR="0" rtl="0" algn="l">
              <a:lnSpc>
                <a:spcPct val="90000"/>
              </a:lnSpc>
              <a:spcBef>
                <a:spcPts val="0"/>
              </a:spcBef>
              <a:spcAft>
                <a:spcPts val="0"/>
              </a:spcAft>
              <a:buClr>
                <a:srgbClr val="0A0A3E"/>
              </a:buClr>
              <a:buSzPts val="1500"/>
              <a:buFont typeface="Arial"/>
              <a:buNone/>
            </a:pPr>
            <a:r>
              <a:rPr i="0" lang="en" u="none" cap="none" strike="noStrike">
                <a:solidFill>
                  <a:srgbClr val="0A0A3E"/>
                </a:solidFill>
              </a:rPr>
              <a:t>Development Team</a:t>
            </a:r>
            <a:endParaRPr i="0" u="none" cap="none" strike="noStrike">
              <a:solidFill>
                <a:srgbClr val="0A0A3E"/>
              </a:solidFill>
            </a:endParaRPr>
          </a:p>
        </p:txBody>
      </p:sp>
      <p:sp>
        <p:nvSpPr>
          <p:cNvPr id="487" name="Google Shape;487;p76"/>
          <p:cNvSpPr txBox="1"/>
          <p:nvPr>
            <p:ph idx="12" type="sldNum"/>
          </p:nvPr>
        </p:nvSpPr>
        <p:spPr>
          <a:xfrm>
            <a:off x="8536302" y="4749851"/>
            <a:ext cx="548700" cy="393600"/>
          </a:xfrm>
          <a:prstGeom prst="rect">
            <a:avLst/>
          </a:prstGeom>
          <a:noFill/>
          <a:ln>
            <a:noFill/>
          </a:ln>
        </p:spPr>
        <p:txBody>
          <a:bodyPr anchorCtr="0" anchor="t"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
        <p:nvSpPr>
          <p:cNvPr id="488" name="Google Shape;488;p76"/>
          <p:cNvSpPr/>
          <p:nvPr/>
        </p:nvSpPr>
        <p:spPr>
          <a:xfrm>
            <a:off x="1004300" y="823725"/>
            <a:ext cx="1178400" cy="535200"/>
          </a:xfrm>
          <a:prstGeom prst="roundRect">
            <a:avLst>
              <a:gd fmla="val 16667" name="adj"/>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rgbClr val="FFFFFF"/>
                </a:solidFill>
              </a:rPr>
              <a:t>Self Organising</a:t>
            </a:r>
            <a:endParaRPr b="1" sz="1200">
              <a:solidFill>
                <a:srgbClr val="FFFFFF"/>
              </a:solidFill>
            </a:endParaRPr>
          </a:p>
        </p:txBody>
      </p:sp>
      <p:sp>
        <p:nvSpPr>
          <p:cNvPr id="489" name="Google Shape;489;p76"/>
          <p:cNvSpPr/>
          <p:nvPr/>
        </p:nvSpPr>
        <p:spPr>
          <a:xfrm>
            <a:off x="3982800" y="59925"/>
            <a:ext cx="1178400" cy="535200"/>
          </a:xfrm>
          <a:prstGeom prst="roundRect">
            <a:avLst>
              <a:gd fmla="val 16667" name="adj"/>
            </a:avLst>
          </a:prstGeom>
          <a:solidFill>
            <a:schemeClr val="dk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 sz="1200">
                <a:solidFill>
                  <a:srgbClr val="FFFFFF"/>
                </a:solidFill>
              </a:rPr>
              <a:t>Cross Functional</a:t>
            </a:r>
            <a:endParaRPr b="1" sz="1200">
              <a:solidFill>
                <a:srgbClr val="FFFFFF"/>
              </a:solidFill>
            </a:endParaRPr>
          </a:p>
        </p:txBody>
      </p:sp>
      <p:sp>
        <p:nvSpPr>
          <p:cNvPr id="490" name="Google Shape;490;p76"/>
          <p:cNvSpPr/>
          <p:nvPr/>
        </p:nvSpPr>
        <p:spPr>
          <a:xfrm>
            <a:off x="7646275" y="59925"/>
            <a:ext cx="1252500" cy="535200"/>
          </a:xfrm>
          <a:prstGeom prst="roundRect">
            <a:avLst>
              <a:gd fmla="val 16667" name="adj"/>
            </a:avLst>
          </a:prstGeom>
          <a:solidFill>
            <a:schemeClr val="dk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 sz="1100">
                <a:solidFill>
                  <a:srgbClr val="FFFFFF"/>
                </a:solidFill>
              </a:rPr>
              <a:t>Creates Demoable</a:t>
            </a:r>
            <a:r>
              <a:rPr b="1" lang="en" sz="1100">
                <a:solidFill>
                  <a:srgbClr val="FFFFFF"/>
                </a:solidFill>
              </a:rPr>
              <a:t> components</a:t>
            </a:r>
            <a:endParaRPr b="1" sz="1100">
              <a:solidFill>
                <a:srgbClr val="FFFFFF"/>
              </a:solidFill>
            </a:endParaRPr>
          </a:p>
        </p:txBody>
      </p:sp>
      <p:sp>
        <p:nvSpPr>
          <p:cNvPr id="491" name="Google Shape;491;p76"/>
          <p:cNvSpPr/>
          <p:nvPr/>
        </p:nvSpPr>
        <p:spPr>
          <a:xfrm>
            <a:off x="6250625" y="59925"/>
            <a:ext cx="1252500" cy="535200"/>
          </a:xfrm>
          <a:prstGeom prst="roundRect">
            <a:avLst>
              <a:gd fmla="val 16667" name="adj"/>
            </a:avLst>
          </a:prstGeom>
          <a:solidFill>
            <a:schemeClr val="dk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 sz="1200">
                <a:solidFill>
                  <a:srgbClr val="FFFFFF"/>
                </a:solidFill>
              </a:rPr>
              <a:t>Skilled for requirements</a:t>
            </a:r>
            <a:endParaRPr b="1" sz="1200">
              <a:solidFill>
                <a:srgbClr val="FFFFFF"/>
              </a:solidFill>
            </a:endParaRPr>
          </a:p>
        </p:txBody>
      </p:sp>
      <p:sp>
        <p:nvSpPr>
          <p:cNvPr id="492" name="Google Shape;492;p76"/>
          <p:cNvSpPr/>
          <p:nvPr/>
        </p:nvSpPr>
        <p:spPr>
          <a:xfrm>
            <a:off x="6250625" y="653946"/>
            <a:ext cx="2648100" cy="305400"/>
          </a:xfrm>
          <a:prstGeom prst="roundRect">
            <a:avLst>
              <a:gd fmla="val 16667" name="adj"/>
            </a:avLst>
          </a:prstGeom>
          <a:solidFill>
            <a:schemeClr val="dk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 sz="1200">
                <a:solidFill>
                  <a:srgbClr val="FFFFFF"/>
                </a:solidFill>
              </a:rPr>
              <a:t>Includes Devs, QAs &amp; designers</a:t>
            </a:r>
            <a:endParaRPr b="1" sz="1200">
              <a:solidFill>
                <a:srgbClr val="FFFFFF"/>
              </a:solidFill>
            </a:endParaRPr>
          </a:p>
        </p:txBody>
      </p:sp>
      <p:sp>
        <p:nvSpPr>
          <p:cNvPr id="493" name="Google Shape;493;p76"/>
          <p:cNvSpPr/>
          <p:nvPr/>
        </p:nvSpPr>
        <p:spPr>
          <a:xfrm>
            <a:off x="6268800" y="1014927"/>
            <a:ext cx="1178400" cy="344100"/>
          </a:xfrm>
          <a:prstGeom prst="roundRect">
            <a:avLst>
              <a:gd fmla="val 16667" name="adj"/>
            </a:avLst>
          </a:prstGeom>
          <a:solidFill>
            <a:schemeClr val="dk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 sz="1200">
                <a:solidFill>
                  <a:srgbClr val="FFFFFF"/>
                </a:solidFill>
              </a:rPr>
              <a:t>Co-located</a:t>
            </a:r>
            <a:endParaRPr/>
          </a:p>
        </p:txBody>
      </p:sp>
      <p:sp>
        <p:nvSpPr>
          <p:cNvPr id="494" name="Google Shape;494;p76"/>
          <p:cNvSpPr/>
          <p:nvPr/>
        </p:nvSpPr>
        <p:spPr>
          <a:xfrm>
            <a:off x="7503125" y="1014925"/>
            <a:ext cx="1395600" cy="535200"/>
          </a:xfrm>
          <a:prstGeom prst="roundRect">
            <a:avLst>
              <a:gd fmla="val 16667" name="adj"/>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FFFF"/>
                </a:solidFill>
              </a:rPr>
              <a:t>Empowered &amp; </a:t>
            </a:r>
            <a:r>
              <a:rPr b="1" lang="en" sz="1200">
                <a:solidFill>
                  <a:srgbClr val="FFFFFF"/>
                </a:solidFill>
              </a:rPr>
              <a:t>Autonomous</a:t>
            </a:r>
            <a:endParaRPr b="1">
              <a:solidFill>
                <a:srgbClr val="FFFFFF"/>
              </a:solidFill>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8" name="Shape 498"/>
        <p:cNvGrpSpPr/>
        <p:nvPr/>
      </p:nvGrpSpPr>
      <p:grpSpPr>
        <a:xfrm>
          <a:off x="0" y="0"/>
          <a:ext cx="0" cy="0"/>
          <a:chOff x="0" y="0"/>
          <a:chExt cx="0" cy="0"/>
        </a:xfrm>
      </p:grpSpPr>
      <p:sp>
        <p:nvSpPr>
          <p:cNvPr id="499" name="Google Shape;499;p77"/>
          <p:cNvSpPr txBox="1"/>
          <p:nvPr>
            <p:ph type="title"/>
          </p:nvPr>
        </p:nvSpPr>
        <p:spPr>
          <a:xfrm>
            <a:off x="144900" y="-23700"/>
            <a:ext cx="7688700" cy="535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Activity: Scrum Roles</a:t>
            </a:r>
            <a:endParaRPr/>
          </a:p>
        </p:txBody>
      </p:sp>
      <p:sp>
        <p:nvSpPr>
          <p:cNvPr id="500" name="Google Shape;500;p77"/>
          <p:cNvSpPr txBox="1"/>
          <p:nvPr>
            <p:ph idx="1" type="body"/>
          </p:nvPr>
        </p:nvSpPr>
        <p:spPr>
          <a:xfrm>
            <a:off x="727650" y="930050"/>
            <a:ext cx="7688700" cy="22611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600">
                <a:solidFill>
                  <a:schemeClr val="dk2"/>
                </a:solidFill>
                <a:latin typeface="Raleway"/>
                <a:ea typeface="Raleway"/>
                <a:cs typeface="Raleway"/>
                <a:sym typeface="Raleway"/>
              </a:rPr>
              <a:t>Divide into two teams </a:t>
            </a:r>
            <a:endParaRPr sz="2200">
              <a:solidFill>
                <a:schemeClr val="dk2"/>
              </a:solidFill>
              <a:latin typeface="Raleway"/>
              <a:ea typeface="Raleway"/>
              <a:cs typeface="Raleway"/>
              <a:sym typeface="Raleway"/>
            </a:endParaRPr>
          </a:p>
          <a:p>
            <a:pPr indent="0" lvl="0" marL="0" rtl="0" algn="l">
              <a:lnSpc>
                <a:spcPct val="150000"/>
              </a:lnSpc>
              <a:spcBef>
                <a:spcPts val="0"/>
              </a:spcBef>
              <a:spcAft>
                <a:spcPts val="0"/>
              </a:spcAft>
              <a:buNone/>
            </a:pPr>
            <a:r>
              <a:rPr lang="en" sz="1600">
                <a:solidFill>
                  <a:schemeClr val="dk2"/>
                </a:solidFill>
                <a:latin typeface="Raleway"/>
                <a:ea typeface="Raleway"/>
                <a:cs typeface="Raleway"/>
                <a:sym typeface="Raleway"/>
              </a:rPr>
              <a:t>Place the tasks against the scrum role you think does this activity</a:t>
            </a:r>
            <a:endParaRPr sz="1600">
              <a:solidFill>
                <a:schemeClr val="dk2"/>
              </a:solidFill>
              <a:latin typeface="Raleway"/>
              <a:ea typeface="Raleway"/>
              <a:cs typeface="Raleway"/>
              <a:sym typeface="Raleway"/>
            </a:endParaRPr>
          </a:p>
          <a:p>
            <a:pPr indent="0" lvl="0" marL="0" rtl="0" algn="l">
              <a:lnSpc>
                <a:spcPct val="150000"/>
              </a:lnSpc>
              <a:spcBef>
                <a:spcPts val="0"/>
              </a:spcBef>
              <a:spcAft>
                <a:spcPts val="0"/>
              </a:spcAft>
              <a:buNone/>
            </a:pPr>
            <a:r>
              <a:rPr lang="en" sz="1600">
                <a:solidFill>
                  <a:schemeClr val="dk2"/>
                </a:solidFill>
                <a:latin typeface="Raleway"/>
                <a:ea typeface="Raleway"/>
                <a:cs typeface="Raleway"/>
                <a:sym typeface="Raleway"/>
              </a:rPr>
              <a:t>Discuss with others why you put which cards on which table</a:t>
            </a:r>
            <a:endParaRPr sz="1600">
              <a:solidFill>
                <a:schemeClr val="dk2"/>
              </a:solidFill>
              <a:latin typeface="Raleway"/>
              <a:ea typeface="Raleway"/>
              <a:cs typeface="Raleway"/>
              <a:sym typeface="Raleway"/>
            </a:endParaRPr>
          </a:p>
          <a:p>
            <a:pPr indent="0" lvl="0" marL="0" rtl="0" algn="l">
              <a:lnSpc>
                <a:spcPct val="150000"/>
              </a:lnSpc>
              <a:spcBef>
                <a:spcPts val="0"/>
              </a:spcBef>
              <a:spcAft>
                <a:spcPts val="0"/>
              </a:spcAft>
              <a:buNone/>
            </a:pPr>
            <a:r>
              <a:t/>
            </a:r>
            <a:endParaRPr sz="1600">
              <a:solidFill>
                <a:schemeClr val="dk2"/>
              </a:solidFill>
              <a:latin typeface="Raleway"/>
              <a:ea typeface="Raleway"/>
              <a:cs typeface="Raleway"/>
              <a:sym typeface="Raleway"/>
            </a:endParaRPr>
          </a:p>
          <a:p>
            <a:pPr indent="0" lvl="0" marL="0" rtl="0" algn="l">
              <a:lnSpc>
                <a:spcPct val="150000"/>
              </a:lnSpc>
              <a:spcBef>
                <a:spcPts val="0"/>
              </a:spcBef>
              <a:spcAft>
                <a:spcPts val="0"/>
              </a:spcAft>
              <a:buNone/>
            </a:pPr>
            <a:r>
              <a:rPr lang="en" sz="1600">
                <a:solidFill>
                  <a:schemeClr val="dk2"/>
                </a:solidFill>
                <a:latin typeface="Raleway"/>
                <a:ea typeface="Raleway"/>
                <a:cs typeface="Raleway"/>
                <a:sym typeface="Raleway"/>
              </a:rPr>
              <a:t>Open Discussion</a:t>
            </a:r>
            <a:endParaRPr sz="1600">
              <a:solidFill>
                <a:schemeClr val="dk2"/>
              </a:solidFill>
              <a:latin typeface="Raleway"/>
              <a:ea typeface="Raleway"/>
              <a:cs typeface="Raleway"/>
              <a:sym typeface="Raleway"/>
            </a:endParaRPr>
          </a:p>
          <a:p>
            <a:pPr indent="-330200" lvl="0" marL="457200" rtl="0" algn="l">
              <a:lnSpc>
                <a:spcPct val="150000"/>
              </a:lnSpc>
              <a:spcBef>
                <a:spcPts val="0"/>
              </a:spcBef>
              <a:spcAft>
                <a:spcPts val="0"/>
              </a:spcAft>
              <a:buClr>
                <a:schemeClr val="dk2"/>
              </a:buClr>
              <a:buSzPts val="1600"/>
              <a:buFont typeface="Raleway"/>
              <a:buChar char="●"/>
            </a:pPr>
            <a:r>
              <a:rPr lang="en" sz="1600">
                <a:solidFill>
                  <a:schemeClr val="dk2"/>
                </a:solidFill>
                <a:latin typeface="Raleway"/>
                <a:ea typeface="Raleway"/>
                <a:cs typeface="Raleway"/>
                <a:sym typeface="Raleway"/>
              </a:rPr>
              <a:t>What happens to the classical project management responsibilities in Scrum?</a:t>
            </a:r>
            <a:endParaRPr sz="1600">
              <a:solidFill>
                <a:schemeClr val="dk2"/>
              </a:solidFill>
              <a:latin typeface="Raleway"/>
              <a:ea typeface="Raleway"/>
              <a:cs typeface="Raleway"/>
              <a:sym typeface="Raleway"/>
            </a:endParaRPr>
          </a:p>
          <a:p>
            <a:pPr indent="-330200" lvl="0" marL="457200" rtl="0" algn="l">
              <a:lnSpc>
                <a:spcPct val="150000"/>
              </a:lnSpc>
              <a:spcBef>
                <a:spcPts val="0"/>
              </a:spcBef>
              <a:spcAft>
                <a:spcPts val="0"/>
              </a:spcAft>
              <a:buClr>
                <a:schemeClr val="dk2"/>
              </a:buClr>
              <a:buSzPts val="1600"/>
              <a:buFont typeface="Raleway"/>
              <a:buChar char="●"/>
            </a:pPr>
            <a:r>
              <a:rPr lang="en" sz="1600">
                <a:solidFill>
                  <a:schemeClr val="dk2"/>
                </a:solidFill>
                <a:latin typeface="Raleway"/>
                <a:ea typeface="Raleway"/>
                <a:cs typeface="Raleway"/>
                <a:sym typeface="Raleway"/>
              </a:rPr>
              <a:t>Do we need a project manager as well?</a:t>
            </a:r>
            <a:endParaRPr sz="1600">
              <a:solidFill>
                <a:schemeClr val="dk2"/>
              </a:solidFill>
              <a:latin typeface="Raleway"/>
              <a:ea typeface="Raleway"/>
              <a:cs typeface="Raleway"/>
              <a:sym typeface="Raleway"/>
            </a:endParaRPr>
          </a:p>
          <a:p>
            <a:pPr indent="-330200" lvl="0" marL="457200" rtl="0" algn="l">
              <a:lnSpc>
                <a:spcPct val="150000"/>
              </a:lnSpc>
              <a:spcBef>
                <a:spcPts val="0"/>
              </a:spcBef>
              <a:spcAft>
                <a:spcPts val="0"/>
              </a:spcAft>
              <a:buClr>
                <a:schemeClr val="dk2"/>
              </a:buClr>
              <a:buSzPts val="1600"/>
              <a:buFont typeface="Raleway"/>
              <a:buChar char="●"/>
            </a:pPr>
            <a:r>
              <a:rPr lang="en" sz="1600">
                <a:solidFill>
                  <a:schemeClr val="dk2"/>
                </a:solidFill>
                <a:latin typeface="Raleway"/>
                <a:ea typeface="Raleway"/>
                <a:cs typeface="Raleway"/>
                <a:sym typeface="Raleway"/>
              </a:rPr>
              <a:t>Questions?</a:t>
            </a:r>
            <a:endParaRPr sz="1600">
              <a:solidFill>
                <a:schemeClr val="dk2"/>
              </a:solidFill>
              <a:latin typeface="Raleway"/>
              <a:ea typeface="Raleway"/>
              <a:cs typeface="Raleway"/>
              <a:sym typeface="Raleway"/>
            </a:endParaRPr>
          </a:p>
          <a:p>
            <a:pPr indent="-330200" lvl="0" marL="457200" rtl="0" algn="l">
              <a:lnSpc>
                <a:spcPct val="150000"/>
              </a:lnSpc>
              <a:spcBef>
                <a:spcPts val="0"/>
              </a:spcBef>
              <a:spcAft>
                <a:spcPts val="0"/>
              </a:spcAft>
              <a:buClr>
                <a:schemeClr val="dk2"/>
              </a:buClr>
              <a:buSzPts val="1600"/>
              <a:buFont typeface="Raleway"/>
              <a:buChar char="●"/>
            </a:pPr>
            <a:r>
              <a:rPr lang="en" sz="1600">
                <a:solidFill>
                  <a:schemeClr val="dk2"/>
                </a:solidFill>
                <a:latin typeface="Raleway"/>
                <a:ea typeface="Raleway"/>
                <a:cs typeface="Raleway"/>
                <a:sym typeface="Raleway"/>
              </a:rPr>
              <a:t>Roles with multiple hats?</a:t>
            </a:r>
            <a:endParaRPr sz="1600">
              <a:solidFill>
                <a:schemeClr val="dk2"/>
              </a:solidFill>
              <a:latin typeface="Raleway"/>
              <a:ea typeface="Raleway"/>
              <a:cs typeface="Raleway"/>
              <a:sym typeface="Raleway"/>
            </a:endParaRPr>
          </a:p>
          <a:p>
            <a:pPr indent="0" lvl="0" marL="0" rtl="0" algn="l">
              <a:lnSpc>
                <a:spcPct val="150000"/>
              </a:lnSpc>
              <a:spcBef>
                <a:spcPts val="0"/>
              </a:spcBef>
              <a:spcAft>
                <a:spcPts val="1600"/>
              </a:spcAft>
              <a:buNone/>
            </a:pPr>
            <a:r>
              <a:t/>
            </a:r>
            <a:endParaRPr sz="600">
              <a:solidFill>
                <a:schemeClr val="dk2"/>
              </a:solidFill>
              <a:latin typeface="Raleway"/>
              <a:ea typeface="Raleway"/>
              <a:cs typeface="Raleway"/>
              <a:sym typeface="Raleway"/>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 name="Shape 504"/>
        <p:cNvGrpSpPr/>
        <p:nvPr/>
      </p:nvGrpSpPr>
      <p:grpSpPr>
        <a:xfrm>
          <a:off x="0" y="0"/>
          <a:ext cx="0" cy="0"/>
          <a:chOff x="0" y="0"/>
          <a:chExt cx="0" cy="0"/>
        </a:xfrm>
      </p:grpSpPr>
      <p:sp>
        <p:nvSpPr>
          <p:cNvPr id="505" name="Google Shape;505;p78"/>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p>
            <a:pPr indent="0" lvl="0" marL="0" rtl="0" algn="l">
              <a:lnSpc>
                <a:spcPct val="86363"/>
              </a:lnSpc>
              <a:spcBef>
                <a:spcPts val="0"/>
              </a:spcBef>
              <a:spcAft>
                <a:spcPts val="0"/>
              </a:spcAft>
              <a:buNone/>
            </a:pPr>
            <a:r>
              <a:rPr lang="en">
                <a:solidFill>
                  <a:srgbClr val="000000"/>
                </a:solidFill>
              </a:rPr>
              <a:t>Scrum Cycle</a:t>
            </a:r>
            <a:endParaRPr>
              <a:solidFill>
                <a:srgbClr val="000000"/>
              </a:solidFill>
            </a:endParaRPr>
          </a:p>
        </p:txBody>
      </p:sp>
      <p:sp>
        <p:nvSpPr>
          <p:cNvPr id="506" name="Google Shape;506;p78"/>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 name="Shape 510"/>
        <p:cNvGrpSpPr/>
        <p:nvPr/>
      </p:nvGrpSpPr>
      <p:grpSpPr>
        <a:xfrm>
          <a:off x="0" y="0"/>
          <a:ext cx="0" cy="0"/>
          <a:chOff x="0" y="0"/>
          <a:chExt cx="0" cy="0"/>
        </a:xfrm>
      </p:grpSpPr>
      <p:sp>
        <p:nvSpPr>
          <p:cNvPr id="511" name="Google Shape;511;p79"/>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Scrum</a:t>
            </a:r>
            <a:r>
              <a:rPr lang="en"/>
              <a:t> Ceremonies</a:t>
            </a:r>
            <a:endParaRPr/>
          </a:p>
        </p:txBody>
      </p:sp>
      <p:sp>
        <p:nvSpPr>
          <p:cNvPr id="512" name="Google Shape;512;p79"/>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 name="Shape 516"/>
        <p:cNvGrpSpPr/>
        <p:nvPr/>
      </p:nvGrpSpPr>
      <p:grpSpPr>
        <a:xfrm>
          <a:off x="0" y="0"/>
          <a:ext cx="0" cy="0"/>
          <a:chOff x="0" y="0"/>
          <a:chExt cx="0" cy="0"/>
        </a:xfrm>
      </p:grpSpPr>
      <p:sp>
        <p:nvSpPr>
          <p:cNvPr id="517" name="Google Shape;517;p80"/>
          <p:cNvSpPr txBox="1"/>
          <p:nvPr>
            <p:ph type="title"/>
          </p:nvPr>
        </p:nvSpPr>
        <p:spPr>
          <a:xfrm>
            <a:off x="144900" y="-23700"/>
            <a:ext cx="7688700" cy="535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Daily Scrum</a:t>
            </a:r>
            <a:endParaRPr/>
          </a:p>
        </p:txBody>
      </p:sp>
      <p:sp>
        <p:nvSpPr>
          <p:cNvPr id="518" name="Google Shape;518;p80"/>
          <p:cNvSpPr/>
          <p:nvPr/>
        </p:nvSpPr>
        <p:spPr>
          <a:xfrm>
            <a:off x="312925" y="940650"/>
            <a:ext cx="3601200" cy="2145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 sz="1200">
                <a:latin typeface="Raleway"/>
                <a:ea typeface="Raleway"/>
                <a:cs typeface="Raleway"/>
                <a:sym typeface="Raleway"/>
              </a:rPr>
              <a:t>Keep in mind:</a:t>
            </a:r>
            <a:endParaRPr sz="1200">
              <a:latin typeface="Raleway"/>
              <a:ea typeface="Raleway"/>
              <a:cs typeface="Raleway"/>
              <a:sym typeface="Raleway"/>
            </a:endParaRPr>
          </a:p>
          <a:p>
            <a:pPr indent="-241300" lvl="0" marL="342900" marR="0" rtl="0" algn="l">
              <a:lnSpc>
                <a:spcPct val="100000"/>
              </a:lnSpc>
              <a:spcBef>
                <a:spcPts val="1000"/>
              </a:spcBef>
              <a:spcAft>
                <a:spcPts val="0"/>
              </a:spcAft>
              <a:buSzPts val="1200"/>
              <a:buFont typeface="Raleway"/>
              <a:buChar char="●"/>
            </a:pPr>
            <a:r>
              <a:rPr lang="en" sz="1200">
                <a:latin typeface="Raleway"/>
                <a:ea typeface="Raleway"/>
                <a:cs typeface="Raleway"/>
                <a:sym typeface="Raleway"/>
              </a:rPr>
              <a:t>Same Place, Same Time</a:t>
            </a:r>
            <a:endParaRPr sz="1200">
              <a:latin typeface="Raleway"/>
              <a:ea typeface="Raleway"/>
              <a:cs typeface="Raleway"/>
              <a:sym typeface="Raleway"/>
            </a:endParaRPr>
          </a:p>
          <a:p>
            <a:pPr indent="-241300" lvl="0" marL="342900" marR="0" rtl="0" algn="l">
              <a:lnSpc>
                <a:spcPct val="100000"/>
              </a:lnSpc>
              <a:spcBef>
                <a:spcPts val="1000"/>
              </a:spcBef>
              <a:spcAft>
                <a:spcPts val="0"/>
              </a:spcAft>
              <a:buSzPts val="1200"/>
              <a:buFont typeface="Raleway"/>
              <a:buChar char="●"/>
            </a:pPr>
            <a:r>
              <a:rPr lang="en" sz="1200">
                <a:latin typeface="Raleway"/>
                <a:ea typeface="Raleway"/>
                <a:cs typeface="Raleway"/>
                <a:sym typeface="Raleway"/>
              </a:rPr>
              <a:t>Stand-up to keep it focused</a:t>
            </a:r>
            <a:endParaRPr sz="1200">
              <a:latin typeface="Raleway"/>
              <a:ea typeface="Raleway"/>
              <a:cs typeface="Raleway"/>
              <a:sym typeface="Raleway"/>
            </a:endParaRPr>
          </a:p>
          <a:p>
            <a:pPr indent="-241300" lvl="0" marL="342900" marR="0" rtl="0" algn="l">
              <a:lnSpc>
                <a:spcPct val="100000"/>
              </a:lnSpc>
              <a:spcBef>
                <a:spcPts val="1000"/>
              </a:spcBef>
              <a:spcAft>
                <a:spcPts val="0"/>
              </a:spcAft>
              <a:buSzPts val="1200"/>
              <a:buFont typeface="Raleway"/>
              <a:buChar char="●"/>
            </a:pPr>
            <a:r>
              <a:rPr lang="en" sz="1200">
                <a:latin typeface="Raleway"/>
                <a:ea typeface="Raleway"/>
                <a:cs typeface="Raleway"/>
                <a:sym typeface="Raleway"/>
              </a:rPr>
              <a:t>Focus on the backlog – but don’t be too task oriented</a:t>
            </a:r>
            <a:endParaRPr sz="1200">
              <a:latin typeface="Raleway"/>
              <a:ea typeface="Raleway"/>
              <a:cs typeface="Raleway"/>
              <a:sym typeface="Raleway"/>
            </a:endParaRPr>
          </a:p>
          <a:p>
            <a:pPr indent="-241300" lvl="0" marL="342900" marR="0" rtl="0" algn="l">
              <a:lnSpc>
                <a:spcPct val="100000"/>
              </a:lnSpc>
              <a:spcBef>
                <a:spcPts val="1000"/>
              </a:spcBef>
              <a:spcAft>
                <a:spcPts val="0"/>
              </a:spcAft>
              <a:buSzPts val="1200"/>
              <a:buFont typeface="Raleway"/>
              <a:buChar char="●"/>
            </a:pPr>
            <a:r>
              <a:rPr lang="en" sz="1200">
                <a:latin typeface="Raleway"/>
                <a:ea typeface="Raleway"/>
                <a:cs typeface="Raleway"/>
                <a:sym typeface="Raleway"/>
              </a:rPr>
              <a:t>Keep a Blockage list and use it to Start the Day</a:t>
            </a:r>
            <a:endParaRPr sz="1200">
              <a:latin typeface="Raleway"/>
              <a:ea typeface="Raleway"/>
              <a:cs typeface="Raleway"/>
              <a:sym typeface="Raleway"/>
            </a:endParaRPr>
          </a:p>
          <a:p>
            <a:pPr indent="-241300" lvl="0" marL="342900" marR="0" rtl="0" algn="l">
              <a:lnSpc>
                <a:spcPct val="100000"/>
              </a:lnSpc>
              <a:spcBef>
                <a:spcPts val="1000"/>
              </a:spcBef>
              <a:spcAft>
                <a:spcPts val="0"/>
              </a:spcAft>
              <a:buSzPts val="1200"/>
              <a:buFont typeface="Raleway"/>
              <a:buChar char="●"/>
            </a:pPr>
            <a:r>
              <a:rPr lang="en" sz="1200">
                <a:latin typeface="Raleway"/>
                <a:ea typeface="Raleway"/>
                <a:cs typeface="Raleway"/>
                <a:sym typeface="Raleway"/>
              </a:rPr>
              <a:t>Huddle so that everyone can hear </a:t>
            </a:r>
            <a:endParaRPr sz="1200">
              <a:latin typeface="Raleway"/>
              <a:ea typeface="Raleway"/>
              <a:cs typeface="Raleway"/>
              <a:sym typeface="Raleway"/>
            </a:endParaRPr>
          </a:p>
          <a:p>
            <a:pPr indent="-241300" lvl="0" marL="342900" marR="0" rtl="0" algn="l">
              <a:lnSpc>
                <a:spcPct val="100000"/>
              </a:lnSpc>
              <a:spcBef>
                <a:spcPts val="1000"/>
              </a:spcBef>
              <a:spcAft>
                <a:spcPts val="0"/>
              </a:spcAft>
              <a:buSzPts val="1200"/>
              <a:buFont typeface="Raleway"/>
              <a:buChar char="●"/>
            </a:pPr>
            <a:r>
              <a:rPr lang="en" sz="1200">
                <a:latin typeface="Raleway"/>
                <a:ea typeface="Raleway"/>
                <a:cs typeface="Raleway"/>
                <a:sym typeface="Raleway"/>
              </a:rPr>
              <a:t>Signal the end with a comment to keep energy up</a:t>
            </a:r>
            <a:endParaRPr sz="1200">
              <a:latin typeface="Raleway"/>
              <a:ea typeface="Raleway"/>
              <a:cs typeface="Raleway"/>
              <a:sym typeface="Raleway"/>
            </a:endParaRPr>
          </a:p>
          <a:p>
            <a:pPr indent="-241300" lvl="0" marL="342900" marR="0" rtl="0" algn="l">
              <a:lnSpc>
                <a:spcPct val="100000"/>
              </a:lnSpc>
              <a:spcBef>
                <a:spcPts val="1000"/>
              </a:spcBef>
              <a:spcAft>
                <a:spcPts val="0"/>
              </a:spcAft>
              <a:buSzPts val="1200"/>
              <a:buFont typeface="Raleway"/>
              <a:buChar char="●"/>
            </a:pPr>
            <a:r>
              <a:rPr lang="en" sz="1200">
                <a:latin typeface="Raleway"/>
                <a:ea typeface="Raleway"/>
                <a:cs typeface="Raleway"/>
                <a:sym typeface="Raleway"/>
              </a:rPr>
              <a:t>Late arrivals speak first</a:t>
            </a:r>
            <a:endParaRPr sz="1200">
              <a:latin typeface="Raleway"/>
              <a:ea typeface="Raleway"/>
              <a:cs typeface="Raleway"/>
              <a:sym typeface="Raleway"/>
            </a:endParaRPr>
          </a:p>
          <a:p>
            <a:pPr indent="-241300" lvl="0" marL="342900" marR="0" rtl="0" algn="l">
              <a:lnSpc>
                <a:spcPct val="100000"/>
              </a:lnSpc>
              <a:spcBef>
                <a:spcPts val="1000"/>
              </a:spcBef>
              <a:spcAft>
                <a:spcPts val="0"/>
              </a:spcAft>
              <a:buSzPts val="1200"/>
              <a:buFont typeface="Raleway"/>
              <a:buChar char="●"/>
            </a:pPr>
            <a:r>
              <a:rPr lang="en" sz="1200">
                <a:latin typeface="Raleway"/>
                <a:ea typeface="Raleway"/>
                <a:cs typeface="Raleway"/>
                <a:sym typeface="Raleway"/>
              </a:rPr>
              <a:t>Rotate facilitator</a:t>
            </a:r>
            <a:endParaRPr sz="1200">
              <a:latin typeface="Raleway"/>
              <a:ea typeface="Raleway"/>
              <a:cs typeface="Raleway"/>
              <a:sym typeface="Raleway"/>
            </a:endParaRPr>
          </a:p>
          <a:p>
            <a:pPr indent="-241300" lvl="0" marL="342900" marR="0" rtl="0" algn="l">
              <a:lnSpc>
                <a:spcPct val="100000"/>
              </a:lnSpc>
              <a:spcBef>
                <a:spcPts val="1000"/>
              </a:spcBef>
              <a:spcAft>
                <a:spcPts val="1000"/>
              </a:spcAft>
              <a:buSzPts val="1200"/>
              <a:buFont typeface="Raleway"/>
              <a:buChar char="●"/>
            </a:pPr>
            <a:r>
              <a:rPr lang="en" sz="1200">
                <a:latin typeface="Raleway"/>
                <a:ea typeface="Raleway"/>
                <a:cs typeface="Raleway"/>
                <a:sym typeface="Raleway"/>
              </a:rPr>
              <a:t>Many faces of Jack Sparrow</a:t>
            </a:r>
            <a:endParaRPr sz="1200">
              <a:latin typeface="Raleway"/>
              <a:ea typeface="Raleway"/>
              <a:cs typeface="Raleway"/>
              <a:sym typeface="Raleway"/>
            </a:endParaRPr>
          </a:p>
        </p:txBody>
      </p:sp>
      <p:pic>
        <p:nvPicPr>
          <p:cNvPr descr="Image result for daily stand-up clear background" id="519" name="Google Shape;519;p80"/>
          <p:cNvPicPr preferRelativeResize="0"/>
          <p:nvPr/>
        </p:nvPicPr>
        <p:blipFill rotWithShape="1">
          <a:blip r:embed="rId3">
            <a:alphaModFix/>
          </a:blip>
          <a:srcRect b="0" l="0" r="0" t="0"/>
          <a:stretch/>
        </p:blipFill>
        <p:spPr>
          <a:xfrm>
            <a:off x="3842745" y="38691"/>
            <a:ext cx="5238750" cy="3352801"/>
          </a:xfrm>
          <a:prstGeom prst="rect">
            <a:avLst/>
          </a:prstGeom>
          <a:noFill/>
          <a:ln>
            <a:noFill/>
          </a:ln>
        </p:spPr>
      </p:pic>
      <p:sp>
        <p:nvSpPr>
          <p:cNvPr id="520" name="Google Shape;520;p80"/>
          <p:cNvSpPr/>
          <p:nvPr/>
        </p:nvSpPr>
        <p:spPr>
          <a:xfrm>
            <a:off x="5650700" y="3450750"/>
            <a:ext cx="3430800" cy="1617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100"/>
              <a:buFont typeface="Arial"/>
              <a:buNone/>
            </a:pPr>
            <a:r>
              <a:rPr lang="en" sz="1200">
                <a:latin typeface="Raleway"/>
                <a:ea typeface="Raleway"/>
                <a:cs typeface="Raleway"/>
                <a:sym typeface="Raleway"/>
              </a:rPr>
              <a:t>Speak about:</a:t>
            </a:r>
            <a:endParaRPr sz="1200">
              <a:latin typeface="Raleway"/>
              <a:ea typeface="Raleway"/>
              <a:cs typeface="Raleway"/>
              <a:sym typeface="Raleway"/>
            </a:endParaRPr>
          </a:p>
          <a:p>
            <a:pPr indent="-241300" lvl="0" marL="342900" marR="0" rtl="0" algn="l">
              <a:lnSpc>
                <a:spcPct val="100000"/>
              </a:lnSpc>
              <a:spcBef>
                <a:spcPts val="1000"/>
              </a:spcBef>
              <a:spcAft>
                <a:spcPts val="0"/>
              </a:spcAft>
              <a:buSzPts val="1200"/>
              <a:buFont typeface="Raleway"/>
              <a:buChar char="●"/>
            </a:pPr>
            <a:r>
              <a:rPr lang="en" sz="1200">
                <a:latin typeface="Raleway"/>
                <a:ea typeface="Raleway"/>
                <a:cs typeface="Raleway"/>
                <a:sym typeface="Raleway"/>
              </a:rPr>
              <a:t>What did I do yesterday?</a:t>
            </a:r>
            <a:endParaRPr sz="1200">
              <a:latin typeface="Raleway"/>
              <a:ea typeface="Raleway"/>
              <a:cs typeface="Raleway"/>
              <a:sym typeface="Raleway"/>
            </a:endParaRPr>
          </a:p>
          <a:p>
            <a:pPr indent="-241300" lvl="0" marL="342900" marR="0" rtl="0" algn="l">
              <a:lnSpc>
                <a:spcPct val="100000"/>
              </a:lnSpc>
              <a:spcBef>
                <a:spcPts val="1000"/>
              </a:spcBef>
              <a:spcAft>
                <a:spcPts val="0"/>
              </a:spcAft>
              <a:buSzPts val="1200"/>
              <a:buFont typeface="Raleway"/>
              <a:buChar char="●"/>
            </a:pPr>
            <a:r>
              <a:rPr lang="en" sz="1200">
                <a:latin typeface="Raleway"/>
                <a:ea typeface="Raleway"/>
                <a:cs typeface="Raleway"/>
                <a:sym typeface="Raleway"/>
              </a:rPr>
              <a:t>What am I doing today?</a:t>
            </a:r>
            <a:endParaRPr sz="1200">
              <a:latin typeface="Raleway"/>
              <a:ea typeface="Raleway"/>
              <a:cs typeface="Raleway"/>
              <a:sym typeface="Raleway"/>
            </a:endParaRPr>
          </a:p>
          <a:p>
            <a:pPr indent="-241300" lvl="0" marL="342900" marR="0" rtl="0" algn="l">
              <a:lnSpc>
                <a:spcPct val="100000"/>
              </a:lnSpc>
              <a:spcBef>
                <a:spcPts val="1000"/>
              </a:spcBef>
              <a:spcAft>
                <a:spcPts val="0"/>
              </a:spcAft>
              <a:buSzPts val="1200"/>
              <a:buFont typeface="Raleway"/>
              <a:buChar char="●"/>
            </a:pPr>
            <a:r>
              <a:rPr lang="en" sz="1200">
                <a:latin typeface="Raleway"/>
                <a:ea typeface="Raleway"/>
                <a:cs typeface="Raleway"/>
                <a:sym typeface="Raleway"/>
              </a:rPr>
              <a:t>What are my blockers?</a:t>
            </a:r>
            <a:endParaRPr sz="1200">
              <a:latin typeface="Raleway"/>
              <a:ea typeface="Raleway"/>
              <a:cs typeface="Raleway"/>
              <a:sym typeface="Raleway"/>
            </a:endParaRPr>
          </a:p>
          <a:p>
            <a:pPr indent="-241300" lvl="0" marL="342900" marR="0" rtl="0" algn="l">
              <a:lnSpc>
                <a:spcPct val="100000"/>
              </a:lnSpc>
              <a:spcBef>
                <a:spcPts val="1000"/>
              </a:spcBef>
              <a:spcAft>
                <a:spcPts val="1000"/>
              </a:spcAft>
              <a:buSzPts val="1200"/>
              <a:buFont typeface="Raleway"/>
              <a:buChar char="●"/>
            </a:pPr>
            <a:r>
              <a:rPr lang="en" sz="1200">
                <a:latin typeface="Raleway"/>
                <a:ea typeface="Raleway"/>
                <a:cs typeface="Raleway"/>
                <a:sym typeface="Raleway"/>
              </a:rPr>
              <a:t>Do I need help?</a:t>
            </a:r>
            <a:endParaRPr sz="1200">
              <a:latin typeface="Raleway"/>
              <a:ea typeface="Raleway"/>
              <a:cs typeface="Raleway"/>
              <a:sym typeface="Raleway"/>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4" name="Shape 524"/>
        <p:cNvGrpSpPr/>
        <p:nvPr/>
      </p:nvGrpSpPr>
      <p:grpSpPr>
        <a:xfrm>
          <a:off x="0" y="0"/>
          <a:ext cx="0" cy="0"/>
          <a:chOff x="0" y="0"/>
          <a:chExt cx="0" cy="0"/>
        </a:xfrm>
      </p:grpSpPr>
      <p:sp>
        <p:nvSpPr>
          <p:cNvPr id="525" name="Google Shape;525;p81"/>
          <p:cNvSpPr txBox="1"/>
          <p:nvPr>
            <p:ph type="title"/>
          </p:nvPr>
        </p:nvSpPr>
        <p:spPr>
          <a:xfrm>
            <a:off x="144900" y="-23700"/>
            <a:ext cx="7688700" cy="535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Sprint Planning</a:t>
            </a:r>
            <a:endParaRPr/>
          </a:p>
        </p:txBody>
      </p:sp>
      <p:pic>
        <p:nvPicPr>
          <p:cNvPr id="526" name="Google Shape;526;p81"/>
          <p:cNvPicPr preferRelativeResize="0"/>
          <p:nvPr/>
        </p:nvPicPr>
        <p:blipFill>
          <a:blip r:embed="rId3">
            <a:alphaModFix/>
          </a:blip>
          <a:stretch>
            <a:fillRect/>
          </a:stretch>
        </p:blipFill>
        <p:spPr>
          <a:xfrm>
            <a:off x="94375" y="587550"/>
            <a:ext cx="8897224" cy="4513275"/>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0" name="Shape 530"/>
        <p:cNvGrpSpPr/>
        <p:nvPr/>
      </p:nvGrpSpPr>
      <p:grpSpPr>
        <a:xfrm>
          <a:off x="0" y="0"/>
          <a:ext cx="0" cy="0"/>
          <a:chOff x="0" y="0"/>
          <a:chExt cx="0" cy="0"/>
        </a:xfrm>
      </p:grpSpPr>
      <p:sp>
        <p:nvSpPr>
          <p:cNvPr id="531" name="Google Shape;531;p82"/>
          <p:cNvSpPr txBox="1"/>
          <p:nvPr>
            <p:ph type="title"/>
          </p:nvPr>
        </p:nvSpPr>
        <p:spPr>
          <a:xfrm>
            <a:off x="144900" y="-23700"/>
            <a:ext cx="7688700" cy="535200"/>
          </a:xfrm>
          <a:prstGeom prst="rect">
            <a:avLst/>
          </a:prstGeom>
        </p:spPr>
        <p:txBody>
          <a:bodyPr anchorCtr="0" anchor="ctr" bIns="91425" lIns="91425" spcFirstLastPara="1" rIns="91425" wrap="square" tIns="91425">
            <a:noAutofit/>
          </a:bodyPr>
          <a:lstStyle/>
          <a:p>
            <a:pPr indent="0" lvl="0" marL="0" rtl="0" algn="l">
              <a:lnSpc>
                <a:spcPct val="90000"/>
              </a:lnSpc>
              <a:spcBef>
                <a:spcPts val="0"/>
              </a:spcBef>
              <a:spcAft>
                <a:spcPts val="0"/>
              </a:spcAft>
              <a:buNone/>
            </a:pPr>
            <a:r>
              <a:rPr lang="en" sz="1500">
                <a:solidFill>
                  <a:srgbClr val="0A0A3E"/>
                </a:solidFill>
                <a:latin typeface="Arial"/>
                <a:ea typeface="Arial"/>
                <a:cs typeface="Arial"/>
                <a:sym typeface="Arial"/>
              </a:rPr>
              <a:t>Backlog Refinement</a:t>
            </a:r>
            <a:endParaRPr/>
          </a:p>
        </p:txBody>
      </p:sp>
      <p:sp>
        <p:nvSpPr>
          <p:cNvPr id="532" name="Google Shape;532;p82"/>
          <p:cNvSpPr/>
          <p:nvPr/>
        </p:nvSpPr>
        <p:spPr>
          <a:xfrm>
            <a:off x="5694834" y="487258"/>
            <a:ext cx="2138100" cy="1254300"/>
          </a:xfrm>
          <a:prstGeom prst="cloudCallout">
            <a:avLst>
              <a:gd fmla="val -34472" name="adj1"/>
              <a:gd fmla="val 68476" name="adj2"/>
            </a:avLst>
          </a:prstGeom>
          <a:solidFill>
            <a:schemeClr val="lt1"/>
          </a:solidFill>
          <a:ln cap="flat" cmpd="sng" w="127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533" name="Google Shape;533;p82"/>
          <p:cNvSpPr/>
          <p:nvPr/>
        </p:nvSpPr>
        <p:spPr>
          <a:xfrm>
            <a:off x="6290542" y="2535523"/>
            <a:ext cx="2025600" cy="1254300"/>
          </a:xfrm>
          <a:prstGeom prst="cloudCallout">
            <a:avLst>
              <a:gd fmla="val -68335" name="adj1"/>
              <a:gd fmla="val 2108" name="adj2"/>
            </a:avLst>
          </a:prstGeom>
          <a:solidFill>
            <a:schemeClr val="lt1"/>
          </a:solidFill>
          <a:ln cap="flat" cmpd="sng" w="127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534" name="Google Shape;534;p82"/>
          <p:cNvSpPr txBox="1"/>
          <p:nvPr/>
        </p:nvSpPr>
        <p:spPr>
          <a:xfrm>
            <a:off x="3380489" y="1101281"/>
            <a:ext cx="2106000" cy="646200"/>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chemeClr val="dk1"/>
              </a:buClr>
              <a:buSzPts val="2000"/>
              <a:buFont typeface="Arial"/>
              <a:buNone/>
            </a:pPr>
            <a:r>
              <a:rPr b="0" i="0" lang="en" sz="2000" u="none" cap="none" strike="noStrike">
                <a:solidFill>
                  <a:schemeClr val="dk1"/>
                </a:solidFill>
                <a:latin typeface="Arial"/>
                <a:ea typeface="Arial"/>
                <a:cs typeface="Arial"/>
                <a:sym typeface="Arial"/>
              </a:rPr>
              <a:t>I’m glad we all agree</a:t>
            </a:r>
            <a:endParaRPr b="0" i="0" sz="2000" u="none" cap="none" strike="noStrike">
              <a:solidFill>
                <a:schemeClr val="lt1"/>
              </a:solidFill>
              <a:latin typeface="Arial"/>
              <a:ea typeface="Arial"/>
              <a:cs typeface="Arial"/>
              <a:sym typeface="Arial"/>
            </a:endParaRPr>
          </a:p>
        </p:txBody>
      </p:sp>
      <p:sp>
        <p:nvSpPr>
          <p:cNvPr id="535" name="Google Shape;535;p82"/>
          <p:cNvSpPr/>
          <p:nvPr/>
        </p:nvSpPr>
        <p:spPr>
          <a:xfrm>
            <a:off x="883011" y="2645192"/>
            <a:ext cx="1856700" cy="1140300"/>
          </a:xfrm>
          <a:prstGeom prst="wedgeEllipseCallout">
            <a:avLst>
              <a:gd fmla="val 73573" name="adj1"/>
              <a:gd fmla="val -992" name="adj2"/>
            </a:avLst>
          </a:prstGeom>
          <a:solidFill>
            <a:schemeClr val="lt1"/>
          </a:solidFill>
          <a:ln cap="flat" cmpd="sng" w="127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6000"/>
              <a:buFont typeface="Arial"/>
              <a:buNone/>
            </a:pPr>
            <a:r>
              <a:rPr b="0" i="0" lang="en" sz="6000" u="none" cap="none" strike="noStrike">
                <a:solidFill>
                  <a:srgbClr val="7CBD30"/>
                </a:solidFill>
                <a:latin typeface="Calibri"/>
                <a:ea typeface="Calibri"/>
                <a:cs typeface="Calibri"/>
                <a:sym typeface="Calibri"/>
              </a:rPr>
              <a:t>?</a:t>
            </a:r>
            <a:endParaRPr b="0" i="0" sz="1400" u="none" cap="none" strike="noStrike">
              <a:solidFill>
                <a:srgbClr val="7CBD30"/>
              </a:solidFill>
              <a:latin typeface="Calibri"/>
              <a:ea typeface="Calibri"/>
              <a:cs typeface="Calibri"/>
              <a:sym typeface="Calibri"/>
            </a:endParaRPr>
          </a:p>
        </p:txBody>
      </p:sp>
      <p:sp>
        <p:nvSpPr>
          <p:cNvPr id="536" name="Google Shape;536;p82"/>
          <p:cNvSpPr/>
          <p:nvPr/>
        </p:nvSpPr>
        <p:spPr>
          <a:xfrm>
            <a:off x="6872829" y="2751547"/>
            <a:ext cx="755400" cy="741000"/>
          </a:xfrm>
          <a:prstGeom prst="ellipse">
            <a:avLst/>
          </a:prstGeom>
          <a:solidFill>
            <a:srgbClr val="7CBD30"/>
          </a:solidFill>
          <a:ln cap="flat" cmpd="sng" w="12700">
            <a:solidFill>
              <a:srgbClr val="157057"/>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537" name="Google Shape;537;p82"/>
          <p:cNvSpPr/>
          <p:nvPr/>
        </p:nvSpPr>
        <p:spPr>
          <a:xfrm>
            <a:off x="6477042" y="744226"/>
            <a:ext cx="599100" cy="675000"/>
          </a:xfrm>
          <a:prstGeom prst="triangle">
            <a:avLst>
              <a:gd fmla="val 50000" name="adj"/>
            </a:avLst>
          </a:prstGeom>
          <a:solidFill>
            <a:srgbClr val="7CBD30"/>
          </a:solidFill>
          <a:ln cap="flat" cmpd="sng" w="12700">
            <a:solidFill>
              <a:srgbClr val="157057"/>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538" name="Google Shape;538;p82"/>
          <p:cNvSpPr/>
          <p:nvPr/>
        </p:nvSpPr>
        <p:spPr>
          <a:xfrm>
            <a:off x="964508" y="648690"/>
            <a:ext cx="2138100" cy="1254300"/>
          </a:xfrm>
          <a:prstGeom prst="cloudCallout">
            <a:avLst>
              <a:gd fmla="val 46621" name="adj1"/>
              <a:gd fmla="val 43079" name="adj2"/>
            </a:avLst>
          </a:prstGeom>
          <a:solidFill>
            <a:schemeClr val="lt1"/>
          </a:solidFill>
          <a:ln cap="flat" cmpd="sng" w="127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539" name="Google Shape;539;p82"/>
          <p:cNvSpPr/>
          <p:nvPr/>
        </p:nvSpPr>
        <p:spPr>
          <a:xfrm>
            <a:off x="1619020" y="985482"/>
            <a:ext cx="777300" cy="617700"/>
          </a:xfrm>
          <a:prstGeom prst="rect">
            <a:avLst/>
          </a:prstGeom>
          <a:solidFill>
            <a:srgbClr val="7CBD30"/>
          </a:solidFill>
          <a:ln cap="flat" cmpd="sng" w="12700">
            <a:solidFill>
              <a:srgbClr val="157057"/>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id="540" name="Google Shape;540;p82"/>
          <p:cNvPicPr preferRelativeResize="0"/>
          <p:nvPr/>
        </p:nvPicPr>
        <p:blipFill rotWithShape="1">
          <a:blip r:embed="rId3">
            <a:alphaModFix/>
          </a:blip>
          <a:srcRect b="0" l="0" r="0" t="0"/>
          <a:stretch/>
        </p:blipFill>
        <p:spPr>
          <a:xfrm>
            <a:off x="3032699" y="2180199"/>
            <a:ext cx="2766700" cy="2762550"/>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4" name="Shape 544"/>
        <p:cNvGrpSpPr/>
        <p:nvPr/>
      </p:nvGrpSpPr>
      <p:grpSpPr>
        <a:xfrm>
          <a:off x="0" y="0"/>
          <a:ext cx="0" cy="0"/>
          <a:chOff x="0" y="0"/>
          <a:chExt cx="0" cy="0"/>
        </a:xfrm>
      </p:grpSpPr>
      <p:sp>
        <p:nvSpPr>
          <p:cNvPr id="545" name="Google Shape;545;p83"/>
          <p:cNvSpPr txBox="1"/>
          <p:nvPr>
            <p:ph type="title"/>
          </p:nvPr>
        </p:nvSpPr>
        <p:spPr>
          <a:xfrm>
            <a:off x="144900" y="-23700"/>
            <a:ext cx="7688700" cy="535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Sprint Review</a:t>
            </a:r>
            <a:endParaRPr/>
          </a:p>
        </p:txBody>
      </p:sp>
      <p:sp>
        <p:nvSpPr>
          <p:cNvPr id="546" name="Google Shape;546;p83"/>
          <p:cNvSpPr txBox="1"/>
          <p:nvPr/>
        </p:nvSpPr>
        <p:spPr>
          <a:xfrm>
            <a:off x="222200" y="793050"/>
            <a:ext cx="4109400" cy="405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aleway"/>
                <a:ea typeface="Raleway"/>
                <a:cs typeface="Raleway"/>
                <a:sym typeface="Raleway"/>
              </a:rPr>
              <a:t>The scrum team demo their work to t</a:t>
            </a:r>
            <a:r>
              <a:rPr lang="en">
                <a:latin typeface="Raleway"/>
                <a:ea typeface="Raleway"/>
                <a:cs typeface="Raleway"/>
                <a:sym typeface="Raleway"/>
              </a:rPr>
              <a:t>he product owner and stakeholders who review, test and feedback on the work that has been done in the sprint. Sprint results to be demo’d may include non-software outputs</a:t>
            </a:r>
            <a:endParaRPr>
              <a:latin typeface="Raleway"/>
              <a:ea typeface="Raleway"/>
              <a:cs typeface="Raleway"/>
              <a:sym typeface="Raleway"/>
            </a:endParaRPr>
          </a:p>
          <a:p>
            <a:pPr indent="0" lvl="0" marL="0" rtl="0" algn="l">
              <a:spcBef>
                <a:spcPts val="1000"/>
              </a:spcBef>
              <a:spcAft>
                <a:spcPts val="0"/>
              </a:spcAft>
              <a:buNone/>
            </a:pPr>
            <a:r>
              <a:rPr lang="en">
                <a:latin typeface="Raleway"/>
                <a:ea typeface="Raleway"/>
                <a:cs typeface="Raleway"/>
                <a:sym typeface="Raleway"/>
              </a:rPr>
              <a:t>The review should be a chance for the team to celebrate their accomplishments as well as review their results. During the review the team should look at burndown charts and sprint velocity.</a:t>
            </a:r>
            <a:endParaRPr>
              <a:latin typeface="Raleway"/>
              <a:ea typeface="Raleway"/>
              <a:cs typeface="Raleway"/>
              <a:sym typeface="Raleway"/>
            </a:endParaRPr>
          </a:p>
          <a:p>
            <a:pPr indent="0" lvl="0" marL="0" rtl="0" algn="l">
              <a:spcBef>
                <a:spcPts val="1000"/>
              </a:spcBef>
              <a:spcAft>
                <a:spcPts val="0"/>
              </a:spcAft>
              <a:buNone/>
            </a:pPr>
            <a:r>
              <a:rPr lang="en">
                <a:latin typeface="Raleway"/>
                <a:ea typeface="Raleway"/>
                <a:cs typeface="Raleway"/>
                <a:sym typeface="Raleway"/>
              </a:rPr>
              <a:t>The review provides another opportunity for feedback, allowing the team to fold in changes in priority or requirements into the next Sprint. However, feedback shouldn't overturn accepted / rejected story status.</a:t>
            </a:r>
            <a:endParaRPr>
              <a:latin typeface="Raleway"/>
              <a:ea typeface="Raleway"/>
              <a:cs typeface="Raleway"/>
              <a:sym typeface="Raleway"/>
            </a:endParaRPr>
          </a:p>
          <a:p>
            <a:pPr indent="0" lvl="0" marL="0" rtl="0" algn="l">
              <a:spcBef>
                <a:spcPts val="1000"/>
              </a:spcBef>
              <a:spcAft>
                <a:spcPts val="0"/>
              </a:spcAft>
              <a:buNone/>
            </a:pPr>
            <a:r>
              <a:t/>
            </a:r>
            <a:endParaRPr>
              <a:latin typeface="Raleway"/>
              <a:ea typeface="Raleway"/>
              <a:cs typeface="Raleway"/>
              <a:sym typeface="Raleway"/>
            </a:endParaRPr>
          </a:p>
          <a:p>
            <a:pPr indent="0" lvl="0" marL="0" rtl="0" algn="l">
              <a:spcBef>
                <a:spcPts val="1000"/>
              </a:spcBef>
              <a:spcAft>
                <a:spcPts val="1000"/>
              </a:spcAft>
              <a:buNone/>
            </a:pPr>
            <a:r>
              <a:t/>
            </a:r>
            <a:endParaRPr sz="1700">
              <a:latin typeface="Raleway"/>
              <a:ea typeface="Raleway"/>
              <a:cs typeface="Raleway"/>
              <a:sym typeface="Raleway"/>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0" name="Shape 550"/>
        <p:cNvGrpSpPr/>
        <p:nvPr/>
      </p:nvGrpSpPr>
      <p:grpSpPr>
        <a:xfrm>
          <a:off x="0" y="0"/>
          <a:ext cx="0" cy="0"/>
          <a:chOff x="0" y="0"/>
          <a:chExt cx="0" cy="0"/>
        </a:xfrm>
      </p:grpSpPr>
      <p:sp>
        <p:nvSpPr>
          <p:cNvPr id="551" name="Google Shape;551;p84"/>
          <p:cNvSpPr txBox="1"/>
          <p:nvPr>
            <p:ph type="title"/>
          </p:nvPr>
        </p:nvSpPr>
        <p:spPr>
          <a:xfrm>
            <a:off x="144900" y="-23700"/>
            <a:ext cx="7688700" cy="535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Sprint Retrospective</a:t>
            </a:r>
            <a:endParaRPr/>
          </a:p>
        </p:txBody>
      </p:sp>
      <p:pic>
        <p:nvPicPr>
          <p:cNvPr id="552" name="Google Shape;552;p84"/>
          <p:cNvPicPr preferRelativeResize="0"/>
          <p:nvPr/>
        </p:nvPicPr>
        <p:blipFill>
          <a:blip r:embed="rId3">
            <a:alphaModFix/>
          </a:blip>
          <a:stretch>
            <a:fillRect/>
          </a:stretch>
        </p:blipFill>
        <p:spPr>
          <a:xfrm>
            <a:off x="304825" y="561601"/>
            <a:ext cx="8610575" cy="4477498"/>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22"/>
          <p:cNvSpPr txBox="1"/>
          <p:nvPr>
            <p:ph type="title"/>
          </p:nvPr>
        </p:nvSpPr>
        <p:spPr>
          <a:xfrm>
            <a:off x="144900" y="-23700"/>
            <a:ext cx="7688700" cy="535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Ball Point Game</a:t>
            </a:r>
            <a:endParaRPr/>
          </a:p>
        </p:txBody>
      </p:sp>
      <p:sp>
        <p:nvSpPr>
          <p:cNvPr id="125" name="Google Shape;125;p22"/>
          <p:cNvSpPr txBox="1"/>
          <p:nvPr>
            <p:ph idx="1" type="body"/>
          </p:nvPr>
        </p:nvSpPr>
        <p:spPr>
          <a:xfrm>
            <a:off x="299075" y="906975"/>
            <a:ext cx="8515200" cy="36648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2000">
                <a:latin typeface="Raleway"/>
                <a:ea typeface="Raleway"/>
                <a:cs typeface="Raleway"/>
                <a:sym typeface="Raleway"/>
              </a:rPr>
              <a:t>Ok how was that round?</a:t>
            </a:r>
            <a:endParaRPr sz="2000">
              <a:latin typeface="Raleway"/>
              <a:ea typeface="Raleway"/>
              <a:cs typeface="Raleway"/>
              <a:sym typeface="Raleway"/>
            </a:endParaRPr>
          </a:p>
          <a:p>
            <a:pPr indent="0" lvl="0" marL="0" rtl="0" algn="l">
              <a:lnSpc>
                <a:spcPct val="100000"/>
              </a:lnSpc>
              <a:spcBef>
                <a:spcPts val="0"/>
              </a:spcBef>
              <a:spcAft>
                <a:spcPts val="0"/>
              </a:spcAft>
              <a:buNone/>
            </a:pPr>
            <a:r>
              <a:t/>
            </a:r>
            <a:endParaRPr sz="2000">
              <a:latin typeface="Raleway"/>
              <a:ea typeface="Raleway"/>
              <a:cs typeface="Raleway"/>
              <a:sym typeface="Raleway"/>
            </a:endParaRPr>
          </a:p>
          <a:p>
            <a:pPr indent="0" lvl="0" marL="0" rtl="0" algn="l">
              <a:lnSpc>
                <a:spcPct val="100000"/>
              </a:lnSpc>
              <a:spcBef>
                <a:spcPts val="0"/>
              </a:spcBef>
              <a:spcAft>
                <a:spcPts val="0"/>
              </a:spcAft>
              <a:buNone/>
            </a:pPr>
            <a:r>
              <a:rPr lang="en" sz="2000">
                <a:latin typeface="Raleway"/>
                <a:ea typeface="Raleway"/>
                <a:cs typeface="Raleway"/>
                <a:sym typeface="Raleway"/>
              </a:rPr>
              <a:t>We’ll give y0u another 2 minutes to perfect your strategy before we play again….</a:t>
            </a:r>
            <a:endParaRPr sz="2000">
              <a:latin typeface="Raleway"/>
              <a:ea typeface="Raleway"/>
              <a:cs typeface="Raleway"/>
              <a:sym typeface="Raleway"/>
            </a:endParaRPr>
          </a:p>
          <a:p>
            <a:pPr indent="0" lvl="0" marL="0" rtl="0" algn="l">
              <a:lnSpc>
                <a:spcPct val="100000"/>
              </a:lnSpc>
              <a:spcBef>
                <a:spcPts val="0"/>
              </a:spcBef>
              <a:spcAft>
                <a:spcPts val="0"/>
              </a:spcAft>
              <a:buNone/>
            </a:pPr>
            <a:r>
              <a:t/>
            </a:r>
            <a:endParaRPr sz="2000">
              <a:latin typeface="Raleway"/>
              <a:ea typeface="Raleway"/>
              <a:cs typeface="Raleway"/>
              <a:sym typeface="Raleway"/>
            </a:endParaRPr>
          </a:p>
          <a:p>
            <a:pPr indent="0" lvl="0" marL="0" rtl="0" algn="l">
              <a:lnSpc>
                <a:spcPct val="100000"/>
              </a:lnSpc>
              <a:spcBef>
                <a:spcPts val="0"/>
              </a:spcBef>
              <a:spcAft>
                <a:spcPts val="0"/>
              </a:spcAft>
              <a:buNone/>
            </a:pPr>
            <a:r>
              <a:t/>
            </a:r>
            <a:endParaRPr sz="2000">
              <a:latin typeface="Raleway"/>
              <a:ea typeface="Raleway"/>
              <a:cs typeface="Raleway"/>
              <a:sym typeface="Raleway"/>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556" name="Shape 556"/>
        <p:cNvGrpSpPr/>
        <p:nvPr/>
      </p:nvGrpSpPr>
      <p:grpSpPr>
        <a:xfrm>
          <a:off x="0" y="0"/>
          <a:ext cx="0" cy="0"/>
          <a:chOff x="0" y="0"/>
          <a:chExt cx="0" cy="0"/>
        </a:xfrm>
      </p:grpSpPr>
      <p:sp>
        <p:nvSpPr>
          <p:cNvPr id="557" name="Google Shape;557;p85"/>
          <p:cNvSpPr txBox="1"/>
          <p:nvPr>
            <p:ph type="title"/>
          </p:nvPr>
        </p:nvSpPr>
        <p:spPr>
          <a:xfrm rot="-5399409">
            <a:off x="-1385295" y="1743297"/>
            <a:ext cx="3492000" cy="345300"/>
          </a:xfrm>
          <a:prstGeom prst="rect">
            <a:avLst/>
          </a:prstGeom>
        </p:spPr>
        <p:txBody>
          <a:bodyPr anchorCtr="0" anchor="ctr" bIns="68575" lIns="68575" spcFirstLastPara="1" rIns="68575" wrap="square" tIns="68575">
            <a:noAutofit/>
          </a:bodyPr>
          <a:lstStyle/>
          <a:p>
            <a:pPr indent="0" lvl="0" marL="0" rtl="0" algn="r">
              <a:spcBef>
                <a:spcPts val="0"/>
              </a:spcBef>
              <a:spcAft>
                <a:spcPts val="0"/>
              </a:spcAft>
              <a:buNone/>
            </a:pPr>
            <a:r>
              <a:rPr lang="en">
                <a:latin typeface="Raleway"/>
                <a:ea typeface="Raleway"/>
                <a:cs typeface="Raleway"/>
                <a:sym typeface="Raleway"/>
              </a:rPr>
              <a:t>Scrum </a:t>
            </a:r>
            <a:r>
              <a:rPr lang="en">
                <a:latin typeface="Raleway"/>
                <a:ea typeface="Raleway"/>
                <a:cs typeface="Raleway"/>
                <a:sym typeface="Raleway"/>
              </a:rPr>
              <a:t>Ceremonies</a:t>
            </a:r>
            <a:endParaRPr>
              <a:latin typeface="Raleway"/>
              <a:ea typeface="Raleway"/>
              <a:cs typeface="Raleway"/>
              <a:sym typeface="Raleway"/>
            </a:endParaRPr>
          </a:p>
        </p:txBody>
      </p:sp>
      <p:pic>
        <p:nvPicPr>
          <p:cNvPr id="558" name="Google Shape;558;p85"/>
          <p:cNvPicPr preferRelativeResize="0"/>
          <p:nvPr/>
        </p:nvPicPr>
        <p:blipFill>
          <a:blip r:embed="rId3">
            <a:alphaModFix/>
          </a:blip>
          <a:stretch>
            <a:fillRect/>
          </a:stretch>
        </p:blipFill>
        <p:spPr>
          <a:xfrm>
            <a:off x="704707" y="0"/>
            <a:ext cx="7734588" cy="5143501"/>
          </a:xfrm>
          <a:prstGeom prst="rect">
            <a:avLst/>
          </a:prstGeom>
          <a:noFill/>
          <a:ln>
            <a:noFill/>
          </a:ln>
        </p:spPr>
      </p:pic>
      <p:sp>
        <p:nvSpPr>
          <p:cNvPr id="559" name="Google Shape;559;p85"/>
          <p:cNvSpPr txBox="1"/>
          <p:nvPr>
            <p:ph type="title"/>
          </p:nvPr>
        </p:nvSpPr>
        <p:spPr>
          <a:xfrm rot="5400591">
            <a:off x="7061900" y="3093089"/>
            <a:ext cx="3492000" cy="345300"/>
          </a:xfrm>
          <a:prstGeom prst="rect">
            <a:avLst/>
          </a:prstGeom>
        </p:spPr>
        <p:txBody>
          <a:bodyPr anchorCtr="0" anchor="ctr" bIns="68575" lIns="68575" spcFirstLastPara="1" rIns="68575" wrap="square" tIns="68575">
            <a:noAutofit/>
          </a:bodyPr>
          <a:lstStyle/>
          <a:p>
            <a:pPr indent="0" lvl="0" marL="0" rtl="0" algn="r">
              <a:spcBef>
                <a:spcPts val="0"/>
              </a:spcBef>
              <a:spcAft>
                <a:spcPts val="0"/>
              </a:spcAft>
              <a:buNone/>
            </a:pPr>
            <a:r>
              <a:rPr lang="en">
                <a:latin typeface="Raleway"/>
                <a:ea typeface="Raleway"/>
                <a:cs typeface="Raleway"/>
                <a:sym typeface="Raleway"/>
              </a:rPr>
              <a:t>Facilitate team communication</a:t>
            </a:r>
            <a:endParaRPr>
              <a:latin typeface="Raleway"/>
              <a:ea typeface="Raleway"/>
              <a:cs typeface="Raleway"/>
              <a:sym typeface="Raleway"/>
            </a:endParaRPr>
          </a:p>
        </p:txBody>
      </p:sp>
      <p:sp>
        <p:nvSpPr>
          <p:cNvPr id="560" name="Google Shape;560;p85"/>
          <p:cNvSpPr/>
          <p:nvPr/>
        </p:nvSpPr>
        <p:spPr>
          <a:xfrm>
            <a:off x="3712464" y="1801700"/>
            <a:ext cx="1545600" cy="1505700"/>
          </a:xfrm>
          <a:prstGeom prst="ellipse">
            <a:avLst/>
          </a:prstGeom>
          <a:solidFill>
            <a:srgbClr val="FFD966"/>
          </a:solid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b="1" lang="en" sz="1200">
                <a:solidFill>
                  <a:srgbClr val="434343"/>
                </a:solidFill>
                <a:latin typeface="Raleway"/>
                <a:ea typeface="Raleway"/>
                <a:cs typeface="Raleway"/>
                <a:sym typeface="Raleway"/>
              </a:rPr>
              <a:t>BACKLOG REFINEMENT</a:t>
            </a:r>
            <a:endParaRPr b="1" sz="1200">
              <a:solidFill>
                <a:srgbClr val="434343"/>
              </a:solidFill>
              <a:latin typeface="Raleway"/>
              <a:ea typeface="Raleway"/>
              <a:cs typeface="Raleway"/>
              <a:sym typeface="Raleway"/>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64" name="Shape 564"/>
        <p:cNvGrpSpPr/>
        <p:nvPr/>
      </p:nvGrpSpPr>
      <p:grpSpPr>
        <a:xfrm>
          <a:off x="0" y="0"/>
          <a:ext cx="0" cy="0"/>
          <a:chOff x="0" y="0"/>
          <a:chExt cx="0" cy="0"/>
        </a:xfrm>
      </p:grpSpPr>
      <p:sp>
        <p:nvSpPr>
          <p:cNvPr id="565" name="Google Shape;565;p86"/>
          <p:cNvSpPr/>
          <p:nvPr/>
        </p:nvSpPr>
        <p:spPr>
          <a:xfrm>
            <a:off x="6399213" y="1595438"/>
            <a:ext cx="2303400" cy="3240000"/>
          </a:xfrm>
          <a:prstGeom prst="rect">
            <a:avLst/>
          </a:prstGeom>
          <a:noFill/>
          <a:ln cap="flat" cmpd="sng" w="63500">
            <a:solidFill>
              <a:srgbClr val="0000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53B5C6"/>
              </a:buClr>
              <a:buSzPts val="1300"/>
              <a:buFont typeface="Arial"/>
              <a:buNone/>
            </a:pPr>
            <a:r>
              <a:t/>
            </a:r>
            <a:endParaRPr i="0" sz="1300" u="none" cap="none" strike="noStrike">
              <a:solidFill>
                <a:srgbClr val="000000"/>
              </a:solidFill>
              <a:latin typeface="Raleway"/>
              <a:ea typeface="Raleway"/>
              <a:cs typeface="Raleway"/>
              <a:sym typeface="Raleway"/>
            </a:endParaRPr>
          </a:p>
        </p:txBody>
      </p:sp>
      <p:sp>
        <p:nvSpPr>
          <p:cNvPr id="566" name="Google Shape;566;p86"/>
          <p:cNvSpPr/>
          <p:nvPr/>
        </p:nvSpPr>
        <p:spPr>
          <a:xfrm>
            <a:off x="6429375" y="1506538"/>
            <a:ext cx="2240100" cy="144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53B5C6"/>
              </a:buClr>
              <a:buSzPts val="1300"/>
              <a:buFont typeface="Arial"/>
              <a:buNone/>
            </a:pPr>
            <a:r>
              <a:t/>
            </a:r>
            <a:endParaRPr i="0" sz="1300" u="none" cap="none" strike="noStrike">
              <a:solidFill>
                <a:srgbClr val="000000"/>
              </a:solidFill>
              <a:latin typeface="Raleway"/>
              <a:ea typeface="Raleway"/>
              <a:cs typeface="Raleway"/>
              <a:sym typeface="Raleway"/>
            </a:endParaRPr>
          </a:p>
        </p:txBody>
      </p:sp>
      <p:sp>
        <p:nvSpPr>
          <p:cNvPr id="567" name="Google Shape;567;p86"/>
          <p:cNvSpPr/>
          <p:nvPr/>
        </p:nvSpPr>
        <p:spPr>
          <a:xfrm>
            <a:off x="2882900" y="3997325"/>
            <a:ext cx="2084400" cy="758700"/>
          </a:xfrm>
          <a:prstGeom prst="rect">
            <a:avLst/>
          </a:prstGeom>
          <a:solidFill>
            <a:srgbClr val="C0C0C0"/>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1" i="0" lang="en" sz="1300" u="none" cap="none" strike="noStrike">
                <a:solidFill>
                  <a:srgbClr val="000000"/>
                </a:solidFill>
                <a:latin typeface="Raleway"/>
                <a:ea typeface="Raleway"/>
                <a:cs typeface="Raleway"/>
                <a:sym typeface="Raleway"/>
              </a:rPr>
              <a:t>4</a:t>
            </a:r>
            <a:endParaRPr b="1" i="0" sz="1300" u="none" cap="none" strike="noStrike">
              <a:solidFill>
                <a:srgbClr val="000000"/>
              </a:solidFill>
              <a:latin typeface="Raleway"/>
              <a:ea typeface="Raleway"/>
              <a:cs typeface="Raleway"/>
              <a:sym typeface="Raleway"/>
            </a:endParaRPr>
          </a:p>
        </p:txBody>
      </p:sp>
      <p:sp>
        <p:nvSpPr>
          <p:cNvPr id="568" name="Google Shape;568;p86"/>
          <p:cNvSpPr/>
          <p:nvPr/>
        </p:nvSpPr>
        <p:spPr>
          <a:xfrm>
            <a:off x="1101725" y="3997325"/>
            <a:ext cx="528600" cy="758700"/>
          </a:xfrm>
          <a:prstGeom prst="rect">
            <a:avLst/>
          </a:prstGeom>
          <a:solidFill>
            <a:srgbClr val="FF6600"/>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1" i="0" lang="en" sz="1300" u="none" cap="none" strike="noStrike">
                <a:solidFill>
                  <a:srgbClr val="000000"/>
                </a:solidFill>
                <a:latin typeface="Raleway"/>
                <a:ea typeface="Raleway"/>
                <a:cs typeface="Raleway"/>
                <a:sym typeface="Raleway"/>
              </a:rPr>
              <a:t>1</a:t>
            </a:r>
            <a:endParaRPr b="1" i="0" sz="1300" u="none" cap="none" strike="noStrike">
              <a:solidFill>
                <a:srgbClr val="000000"/>
              </a:solidFill>
              <a:latin typeface="Raleway"/>
              <a:ea typeface="Raleway"/>
              <a:cs typeface="Raleway"/>
              <a:sym typeface="Raleway"/>
            </a:endParaRPr>
          </a:p>
        </p:txBody>
      </p:sp>
      <p:sp>
        <p:nvSpPr>
          <p:cNvPr id="569" name="Google Shape;569;p86"/>
          <p:cNvSpPr/>
          <p:nvPr/>
        </p:nvSpPr>
        <p:spPr>
          <a:xfrm>
            <a:off x="1728788" y="3997325"/>
            <a:ext cx="1055700" cy="758700"/>
          </a:xfrm>
          <a:prstGeom prst="rect">
            <a:avLst/>
          </a:prstGeom>
          <a:solidFill>
            <a:srgbClr val="00CCFF"/>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1" i="0" lang="en" sz="1300" u="none" cap="none" strike="noStrike">
                <a:solidFill>
                  <a:srgbClr val="000000"/>
                </a:solidFill>
                <a:latin typeface="Raleway"/>
                <a:ea typeface="Raleway"/>
                <a:cs typeface="Raleway"/>
                <a:sym typeface="Raleway"/>
              </a:rPr>
              <a:t>2</a:t>
            </a:r>
            <a:endParaRPr b="1" i="0" sz="1300" u="none" cap="none" strike="noStrike">
              <a:solidFill>
                <a:srgbClr val="000000"/>
              </a:solidFill>
              <a:latin typeface="Raleway"/>
              <a:ea typeface="Raleway"/>
              <a:cs typeface="Raleway"/>
              <a:sym typeface="Raleway"/>
            </a:endParaRPr>
          </a:p>
        </p:txBody>
      </p:sp>
      <p:sp>
        <p:nvSpPr>
          <p:cNvPr id="570" name="Google Shape;570;p86"/>
          <p:cNvSpPr txBox="1"/>
          <p:nvPr/>
        </p:nvSpPr>
        <p:spPr>
          <a:xfrm>
            <a:off x="7158450" y="1130306"/>
            <a:ext cx="828600" cy="3078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400"/>
              <a:buFont typeface="Arial"/>
              <a:buNone/>
            </a:pPr>
            <a:r>
              <a:rPr b="1" i="0" lang="en" sz="1400" u="none" cap="none" strike="noStrike">
                <a:solidFill>
                  <a:srgbClr val="000000"/>
                </a:solidFill>
                <a:latin typeface="Raleway"/>
                <a:ea typeface="Raleway"/>
                <a:cs typeface="Raleway"/>
                <a:sym typeface="Raleway"/>
              </a:rPr>
              <a:t>Sprint</a:t>
            </a:r>
            <a:endParaRPr i="0" sz="1400" u="none" cap="none" strike="noStrike">
              <a:solidFill>
                <a:srgbClr val="000000"/>
              </a:solidFill>
              <a:latin typeface="Raleway"/>
              <a:ea typeface="Raleway"/>
              <a:cs typeface="Raleway"/>
              <a:sym typeface="Raleway"/>
            </a:endParaRPr>
          </a:p>
        </p:txBody>
      </p:sp>
      <p:sp>
        <p:nvSpPr>
          <p:cNvPr id="571" name="Google Shape;571;p86"/>
          <p:cNvSpPr txBox="1"/>
          <p:nvPr/>
        </p:nvSpPr>
        <p:spPr>
          <a:xfrm>
            <a:off x="3041466" y="2406650"/>
            <a:ext cx="1646700" cy="523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400"/>
              <a:buFont typeface="Arial"/>
              <a:buNone/>
            </a:pPr>
            <a:r>
              <a:rPr b="1" i="0" lang="en" sz="1400" u="none" cap="none" strike="noStrike">
                <a:solidFill>
                  <a:srgbClr val="000000"/>
                </a:solidFill>
                <a:latin typeface="Raleway"/>
                <a:ea typeface="Raleway"/>
                <a:cs typeface="Raleway"/>
                <a:sym typeface="Raleway"/>
              </a:rPr>
              <a:t>The Stories</a:t>
            </a:r>
            <a:endParaRPr i="0" sz="1400" u="none" cap="none" strike="noStrike">
              <a:solidFill>
                <a:srgbClr val="000000"/>
              </a:solidFill>
              <a:latin typeface="Raleway"/>
              <a:ea typeface="Raleway"/>
              <a:cs typeface="Raleway"/>
              <a:sym typeface="Raleway"/>
            </a:endParaRPr>
          </a:p>
          <a:p>
            <a:pPr indent="0" lvl="0" marL="0" marR="0" rtl="0" algn="ctr">
              <a:lnSpc>
                <a:spcPct val="100000"/>
              </a:lnSpc>
              <a:spcBef>
                <a:spcPts val="0"/>
              </a:spcBef>
              <a:spcAft>
                <a:spcPts val="0"/>
              </a:spcAft>
              <a:buClr>
                <a:schemeClr val="lt1"/>
              </a:buClr>
              <a:buSzPts val="1400"/>
              <a:buFont typeface="Arial"/>
              <a:buNone/>
            </a:pPr>
            <a:r>
              <a:rPr b="1" i="0" lang="en" sz="1400" u="none" cap="none" strike="noStrike">
                <a:solidFill>
                  <a:srgbClr val="000000"/>
                </a:solidFill>
                <a:latin typeface="Raleway"/>
                <a:ea typeface="Raleway"/>
                <a:cs typeface="Raleway"/>
                <a:sym typeface="Raleway"/>
              </a:rPr>
              <a:t>with Story Points</a:t>
            </a:r>
            <a:endParaRPr b="1" i="0" sz="1400" u="none" cap="none" strike="noStrike">
              <a:solidFill>
                <a:srgbClr val="000000"/>
              </a:solidFill>
              <a:latin typeface="Raleway"/>
              <a:ea typeface="Raleway"/>
              <a:cs typeface="Raleway"/>
              <a:sym typeface="Raleway"/>
            </a:endParaRPr>
          </a:p>
        </p:txBody>
      </p:sp>
      <p:sp>
        <p:nvSpPr>
          <p:cNvPr id="572" name="Google Shape;572;p86"/>
          <p:cNvSpPr/>
          <p:nvPr/>
        </p:nvSpPr>
        <p:spPr>
          <a:xfrm>
            <a:off x="474663" y="3984625"/>
            <a:ext cx="528600" cy="758700"/>
          </a:xfrm>
          <a:prstGeom prst="rect">
            <a:avLst/>
          </a:prstGeom>
          <a:solidFill>
            <a:srgbClr val="000000"/>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300"/>
              <a:buFont typeface="Arial"/>
              <a:buNone/>
            </a:pPr>
            <a:r>
              <a:rPr b="1" i="0" lang="en" sz="1300" u="none" cap="none" strike="noStrike">
                <a:solidFill>
                  <a:srgbClr val="000000"/>
                </a:solidFill>
                <a:latin typeface="Raleway"/>
                <a:ea typeface="Raleway"/>
                <a:cs typeface="Raleway"/>
                <a:sym typeface="Raleway"/>
              </a:rPr>
              <a:t>1</a:t>
            </a:r>
            <a:endParaRPr b="1" i="0" sz="1300" u="none" cap="none" strike="noStrike">
              <a:solidFill>
                <a:srgbClr val="000000"/>
              </a:solidFill>
              <a:latin typeface="Raleway"/>
              <a:ea typeface="Raleway"/>
              <a:cs typeface="Raleway"/>
              <a:sym typeface="Raleway"/>
            </a:endParaRPr>
          </a:p>
        </p:txBody>
      </p:sp>
      <p:sp>
        <p:nvSpPr>
          <p:cNvPr id="573" name="Google Shape;573;p86"/>
          <p:cNvSpPr/>
          <p:nvPr/>
        </p:nvSpPr>
        <p:spPr>
          <a:xfrm>
            <a:off x="6399213" y="1595438"/>
            <a:ext cx="2303400" cy="3240000"/>
          </a:xfrm>
          <a:prstGeom prst="rect">
            <a:avLst/>
          </a:prstGeom>
          <a:noFill/>
          <a:ln cap="flat" cmpd="sng" w="63500">
            <a:solidFill>
              <a:srgbClr val="0000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53B5C6"/>
              </a:buClr>
              <a:buSzPts val="1300"/>
              <a:buFont typeface="Arial"/>
              <a:buNone/>
            </a:pPr>
            <a:r>
              <a:t/>
            </a:r>
            <a:endParaRPr i="0" sz="1300" u="none" cap="none" strike="noStrike">
              <a:solidFill>
                <a:srgbClr val="000000"/>
              </a:solidFill>
              <a:latin typeface="Raleway"/>
              <a:ea typeface="Raleway"/>
              <a:cs typeface="Raleway"/>
              <a:sym typeface="Raleway"/>
            </a:endParaRPr>
          </a:p>
        </p:txBody>
      </p:sp>
      <p:sp>
        <p:nvSpPr>
          <p:cNvPr id="574" name="Google Shape;574;p86"/>
          <p:cNvSpPr/>
          <p:nvPr/>
        </p:nvSpPr>
        <p:spPr>
          <a:xfrm>
            <a:off x="6426200" y="1506538"/>
            <a:ext cx="2240100" cy="144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53B5C6"/>
              </a:buClr>
              <a:buSzPts val="1300"/>
              <a:buFont typeface="Arial"/>
              <a:buNone/>
            </a:pPr>
            <a:r>
              <a:t/>
            </a:r>
            <a:endParaRPr i="0" sz="1300" u="none" cap="none" strike="noStrike">
              <a:solidFill>
                <a:srgbClr val="000000"/>
              </a:solidFill>
              <a:latin typeface="Raleway"/>
              <a:ea typeface="Raleway"/>
              <a:cs typeface="Raleway"/>
              <a:sym typeface="Raleway"/>
            </a:endParaRPr>
          </a:p>
        </p:txBody>
      </p:sp>
      <p:sp>
        <p:nvSpPr>
          <p:cNvPr id="575" name="Google Shape;575;p86"/>
          <p:cNvSpPr/>
          <p:nvPr/>
        </p:nvSpPr>
        <p:spPr>
          <a:xfrm>
            <a:off x="6497750" y="3979875"/>
            <a:ext cx="2108100" cy="758700"/>
          </a:xfrm>
          <a:prstGeom prst="rect">
            <a:avLst/>
          </a:prstGeom>
          <a:solidFill>
            <a:srgbClr val="C0C0C0"/>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1" i="0" lang="en" sz="1300" u="none" cap="none" strike="noStrike">
                <a:solidFill>
                  <a:srgbClr val="000000"/>
                </a:solidFill>
                <a:latin typeface="Raleway"/>
                <a:ea typeface="Raleway"/>
                <a:cs typeface="Raleway"/>
                <a:sym typeface="Raleway"/>
              </a:rPr>
              <a:t>4</a:t>
            </a:r>
            <a:endParaRPr b="1" i="0" sz="1300" u="none" cap="none" strike="noStrike">
              <a:solidFill>
                <a:srgbClr val="000000"/>
              </a:solidFill>
              <a:latin typeface="Raleway"/>
              <a:ea typeface="Raleway"/>
              <a:cs typeface="Raleway"/>
              <a:sym typeface="Raleway"/>
            </a:endParaRPr>
          </a:p>
        </p:txBody>
      </p:sp>
      <p:sp>
        <p:nvSpPr>
          <p:cNvPr id="576" name="Google Shape;576;p86"/>
          <p:cNvSpPr/>
          <p:nvPr/>
        </p:nvSpPr>
        <p:spPr>
          <a:xfrm>
            <a:off x="6496050" y="2430463"/>
            <a:ext cx="1055700" cy="758700"/>
          </a:xfrm>
          <a:prstGeom prst="rect">
            <a:avLst/>
          </a:prstGeom>
          <a:solidFill>
            <a:srgbClr val="00FF00"/>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1" i="0" lang="en" sz="1300" u="none" cap="none" strike="noStrike">
                <a:solidFill>
                  <a:srgbClr val="000000"/>
                </a:solidFill>
                <a:latin typeface="Raleway"/>
                <a:ea typeface="Raleway"/>
                <a:cs typeface="Raleway"/>
                <a:sym typeface="Raleway"/>
              </a:rPr>
              <a:t>2</a:t>
            </a:r>
            <a:endParaRPr b="1" i="0" sz="1300" u="none" cap="none" strike="noStrike">
              <a:solidFill>
                <a:srgbClr val="000000"/>
              </a:solidFill>
              <a:latin typeface="Raleway"/>
              <a:ea typeface="Raleway"/>
              <a:cs typeface="Raleway"/>
              <a:sym typeface="Raleway"/>
            </a:endParaRPr>
          </a:p>
        </p:txBody>
      </p:sp>
      <p:sp>
        <p:nvSpPr>
          <p:cNvPr id="577" name="Google Shape;577;p86"/>
          <p:cNvSpPr/>
          <p:nvPr/>
        </p:nvSpPr>
        <p:spPr>
          <a:xfrm>
            <a:off x="7551738" y="1655763"/>
            <a:ext cx="1050900" cy="758700"/>
          </a:xfrm>
          <a:prstGeom prst="rect">
            <a:avLst/>
          </a:prstGeom>
          <a:solidFill>
            <a:srgbClr val="0000FF"/>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1" i="0" lang="en" sz="1300" u="none" cap="none" strike="noStrike">
                <a:solidFill>
                  <a:srgbClr val="000000"/>
                </a:solidFill>
                <a:latin typeface="Raleway"/>
                <a:ea typeface="Raleway"/>
                <a:cs typeface="Raleway"/>
                <a:sym typeface="Raleway"/>
              </a:rPr>
              <a:t>2</a:t>
            </a:r>
            <a:endParaRPr b="1" i="0" sz="1300" u="none" cap="none" strike="noStrike">
              <a:solidFill>
                <a:srgbClr val="000000"/>
              </a:solidFill>
              <a:latin typeface="Raleway"/>
              <a:ea typeface="Raleway"/>
              <a:cs typeface="Raleway"/>
              <a:sym typeface="Raleway"/>
            </a:endParaRPr>
          </a:p>
        </p:txBody>
      </p:sp>
      <p:sp>
        <p:nvSpPr>
          <p:cNvPr id="578" name="Google Shape;578;p86"/>
          <p:cNvSpPr/>
          <p:nvPr/>
        </p:nvSpPr>
        <p:spPr>
          <a:xfrm>
            <a:off x="6497749" y="1655775"/>
            <a:ext cx="516000" cy="758700"/>
          </a:xfrm>
          <a:prstGeom prst="rect">
            <a:avLst/>
          </a:prstGeom>
          <a:solidFill>
            <a:schemeClr val="accent1"/>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1" i="0" lang="en" sz="1300" u="none" cap="none" strike="noStrike">
                <a:solidFill>
                  <a:srgbClr val="000000"/>
                </a:solidFill>
                <a:latin typeface="Raleway"/>
                <a:ea typeface="Raleway"/>
                <a:cs typeface="Raleway"/>
                <a:sym typeface="Raleway"/>
              </a:rPr>
              <a:t>1</a:t>
            </a:r>
            <a:endParaRPr b="1" i="0" sz="1300" u="none" cap="none" strike="noStrike">
              <a:solidFill>
                <a:srgbClr val="000000"/>
              </a:solidFill>
              <a:latin typeface="Raleway"/>
              <a:ea typeface="Raleway"/>
              <a:cs typeface="Raleway"/>
              <a:sym typeface="Raleway"/>
            </a:endParaRPr>
          </a:p>
        </p:txBody>
      </p:sp>
      <p:sp>
        <p:nvSpPr>
          <p:cNvPr id="579" name="Google Shape;579;p86"/>
          <p:cNvSpPr/>
          <p:nvPr/>
        </p:nvSpPr>
        <p:spPr>
          <a:xfrm>
            <a:off x="7018338" y="1655763"/>
            <a:ext cx="528600" cy="758700"/>
          </a:xfrm>
          <a:prstGeom prst="rect">
            <a:avLst/>
          </a:prstGeom>
          <a:solidFill>
            <a:srgbClr val="FF6600"/>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1" i="0" lang="en" sz="1300" u="none" cap="none" strike="noStrike">
                <a:solidFill>
                  <a:srgbClr val="000000"/>
                </a:solidFill>
                <a:latin typeface="Raleway"/>
                <a:ea typeface="Raleway"/>
                <a:cs typeface="Raleway"/>
                <a:sym typeface="Raleway"/>
              </a:rPr>
              <a:t>1</a:t>
            </a:r>
            <a:endParaRPr b="1" i="0" sz="1300" u="none" cap="none" strike="noStrike">
              <a:solidFill>
                <a:srgbClr val="000000"/>
              </a:solidFill>
              <a:latin typeface="Raleway"/>
              <a:ea typeface="Raleway"/>
              <a:cs typeface="Raleway"/>
              <a:sym typeface="Raleway"/>
            </a:endParaRPr>
          </a:p>
        </p:txBody>
      </p:sp>
      <p:sp>
        <p:nvSpPr>
          <p:cNvPr id="580" name="Google Shape;580;p86"/>
          <p:cNvSpPr/>
          <p:nvPr/>
        </p:nvSpPr>
        <p:spPr>
          <a:xfrm>
            <a:off x="7567550" y="2430475"/>
            <a:ext cx="1038300" cy="758700"/>
          </a:xfrm>
          <a:prstGeom prst="rect">
            <a:avLst/>
          </a:prstGeom>
          <a:solidFill>
            <a:srgbClr val="00CCFF"/>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1" i="0" lang="en" sz="1300" u="none" cap="none" strike="noStrike">
                <a:solidFill>
                  <a:srgbClr val="000000"/>
                </a:solidFill>
                <a:latin typeface="Raleway"/>
                <a:ea typeface="Raleway"/>
                <a:cs typeface="Raleway"/>
                <a:sym typeface="Raleway"/>
              </a:rPr>
              <a:t>2</a:t>
            </a:r>
            <a:endParaRPr b="1" i="0" sz="1300" u="none" cap="none" strike="noStrike">
              <a:solidFill>
                <a:srgbClr val="000000"/>
              </a:solidFill>
              <a:latin typeface="Raleway"/>
              <a:ea typeface="Raleway"/>
              <a:cs typeface="Raleway"/>
              <a:sym typeface="Raleway"/>
            </a:endParaRPr>
          </a:p>
        </p:txBody>
      </p:sp>
      <p:sp>
        <p:nvSpPr>
          <p:cNvPr id="581" name="Google Shape;581;p86"/>
          <p:cNvSpPr/>
          <p:nvPr/>
        </p:nvSpPr>
        <p:spPr>
          <a:xfrm>
            <a:off x="7564438" y="3205163"/>
            <a:ext cx="1038300" cy="758700"/>
          </a:xfrm>
          <a:prstGeom prst="rect">
            <a:avLst/>
          </a:prstGeom>
          <a:solidFill>
            <a:srgbClr val="FFFF00"/>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1" i="0" lang="en" sz="1300" u="none" cap="none" strike="noStrike">
                <a:solidFill>
                  <a:srgbClr val="000000"/>
                </a:solidFill>
                <a:latin typeface="Raleway"/>
                <a:ea typeface="Raleway"/>
                <a:cs typeface="Raleway"/>
                <a:sym typeface="Raleway"/>
              </a:rPr>
              <a:t>2</a:t>
            </a:r>
            <a:endParaRPr b="1" i="0" sz="1300" u="none" cap="none" strike="noStrike">
              <a:solidFill>
                <a:srgbClr val="000000"/>
              </a:solidFill>
              <a:latin typeface="Raleway"/>
              <a:ea typeface="Raleway"/>
              <a:cs typeface="Raleway"/>
              <a:sym typeface="Raleway"/>
            </a:endParaRPr>
          </a:p>
        </p:txBody>
      </p:sp>
      <p:sp>
        <p:nvSpPr>
          <p:cNvPr id="582" name="Google Shape;582;p86"/>
          <p:cNvSpPr/>
          <p:nvPr/>
        </p:nvSpPr>
        <p:spPr>
          <a:xfrm>
            <a:off x="6497750" y="3205175"/>
            <a:ext cx="528600" cy="758700"/>
          </a:xfrm>
          <a:prstGeom prst="rect">
            <a:avLst/>
          </a:prstGeom>
          <a:solidFill>
            <a:srgbClr val="CC99FF"/>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1" i="0" lang="en" sz="1300" u="none" cap="none" strike="noStrike">
                <a:solidFill>
                  <a:srgbClr val="000000"/>
                </a:solidFill>
                <a:latin typeface="Raleway"/>
                <a:ea typeface="Raleway"/>
                <a:cs typeface="Raleway"/>
                <a:sym typeface="Raleway"/>
              </a:rPr>
              <a:t>1</a:t>
            </a:r>
            <a:endParaRPr b="1" i="0" sz="1300" u="none" cap="none" strike="noStrike">
              <a:solidFill>
                <a:srgbClr val="000000"/>
              </a:solidFill>
              <a:latin typeface="Raleway"/>
              <a:ea typeface="Raleway"/>
              <a:cs typeface="Raleway"/>
              <a:sym typeface="Raleway"/>
            </a:endParaRPr>
          </a:p>
        </p:txBody>
      </p:sp>
      <p:sp>
        <p:nvSpPr>
          <p:cNvPr id="583" name="Google Shape;583;p86"/>
          <p:cNvSpPr/>
          <p:nvPr/>
        </p:nvSpPr>
        <p:spPr>
          <a:xfrm>
            <a:off x="7031049" y="3205175"/>
            <a:ext cx="516000" cy="758700"/>
          </a:xfrm>
          <a:prstGeom prst="rect">
            <a:avLst/>
          </a:prstGeom>
          <a:solidFill>
            <a:srgbClr val="FFCC99"/>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1" i="0" lang="en" sz="1300" u="none" cap="none" strike="noStrike">
                <a:solidFill>
                  <a:srgbClr val="000000"/>
                </a:solidFill>
                <a:latin typeface="Raleway"/>
                <a:ea typeface="Raleway"/>
                <a:cs typeface="Raleway"/>
                <a:sym typeface="Raleway"/>
              </a:rPr>
              <a:t>1</a:t>
            </a:r>
            <a:endParaRPr b="1" i="0" sz="1300" u="none" cap="none" strike="noStrike">
              <a:solidFill>
                <a:srgbClr val="000000"/>
              </a:solidFill>
              <a:latin typeface="Raleway"/>
              <a:ea typeface="Raleway"/>
              <a:cs typeface="Raleway"/>
              <a:sym typeface="Raleway"/>
            </a:endParaRPr>
          </a:p>
        </p:txBody>
      </p:sp>
      <p:sp>
        <p:nvSpPr>
          <p:cNvPr id="584" name="Google Shape;584;p86"/>
          <p:cNvSpPr/>
          <p:nvPr/>
        </p:nvSpPr>
        <p:spPr>
          <a:xfrm>
            <a:off x="2879725" y="3151188"/>
            <a:ext cx="2084400" cy="758700"/>
          </a:xfrm>
          <a:prstGeom prst="rect">
            <a:avLst/>
          </a:prstGeom>
          <a:solidFill>
            <a:srgbClr val="CCFFFF"/>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1" i="0" lang="en" sz="1300" u="none" cap="none" strike="noStrike">
                <a:solidFill>
                  <a:srgbClr val="000000"/>
                </a:solidFill>
                <a:latin typeface="Raleway"/>
                <a:ea typeface="Raleway"/>
                <a:cs typeface="Raleway"/>
                <a:sym typeface="Raleway"/>
              </a:rPr>
              <a:t>4</a:t>
            </a:r>
            <a:endParaRPr b="1" i="0" sz="1300" u="none" cap="none" strike="noStrike">
              <a:solidFill>
                <a:srgbClr val="000000"/>
              </a:solidFill>
              <a:latin typeface="Raleway"/>
              <a:ea typeface="Raleway"/>
              <a:cs typeface="Raleway"/>
              <a:sym typeface="Raleway"/>
            </a:endParaRPr>
          </a:p>
        </p:txBody>
      </p:sp>
      <p:sp>
        <p:nvSpPr>
          <p:cNvPr id="585" name="Google Shape;585;p86"/>
          <p:cNvSpPr/>
          <p:nvPr/>
        </p:nvSpPr>
        <p:spPr>
          <a:xfrm>
            <a:off x="1098550" y="3151188"/>
            <a:ext cx="528600" cy="758700"/>
          </a:xfrm>
          <a:prstGeom prst="rect">
            <a:avLst/>
          </a:prstGeom>
          <a:solidFill>
            <a:schemeClr val="accent1"/>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1" i="0" lang="en" sz="1300" u="none" cap="none" strike="noStrike">
                <a:solidFill>
                  <a:srgbClr val="000000"/>
                </a:solidFill>
                <a:latin typeface="Raleway"/>
                <a:ea typeface="Raleway"/>
                <a:cs typeface="Raleway"/>
                <a:sym typeface="Raleway"/>
              </a:rPr>
              <a:t>1</a:t>
            </a:r>
            <a:endParaRPr b="1" i="0" sz="1300" u="none" cap="none" strike="noStrike">
              <a:solidFill>
                <a:srgbClr val="000000"/>
              </a:solidFill>
              <a:latin typeface="Raleway"/>
              <a:ea typeface="Raleway"/>
              <a:cs typeface="Raleway"/>
              <a:sym typeface="Raleway"/>
            </a:endParaRPr>
          </a:p>
        </p:txBody>
      </p:sp>
      <p:sp>
        <p:nvSpPr>
          <p:cNvPr id="586" name="Google Shape;586;p86"/>
          <p:cNvSpPr/>
          <p:nvPr/>
        </p:nvSpPr>
        <p:spPr>
          <a:xfrm>
            <a:off x="1725613" y="3151188"/>
            <a:ext cx="1055700" cy="758700"/>
          </a:xfrm>
          <a:prstGeom prst="rect">
            <a:avLst/>
          </a:prstGeom>
          <a:solidFill>
            <a:srgbClr val="00FF00"/>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1" i="0" lang="en" sz="1300" u="none" cap="none" strike="noStrike">
                <a:solidFill>
                  <a:srgbClr val="000000"/>
                </a:solidFill>
                <a:latin typeface="Raleway"/>
                <a:ea typeface="Raleway"/>
                <a:cs typeface="Raleway"/>
                <a:sym typeface="Raleway"/>
              </a:rPr>
              <a:t>2</a:t>
            </a:r>
            <a:endParaRPr b="1" i="0" sz="1300" u="none" cap="none" strike="noStrike">
              <a:solidFill>
                <a:srgbClr val="000000"/>
              </a:solidFill>
              <a:latin typeface="Raleway"/>
              <a:ea typeface="Raleway"/>
              <a:cs typeface="Raleway"/>
              <a:sym typeface="Raleway"/>
            </a:endParaRPr>
          </a:p>
        </p:txBody>
      </p:sp>
      <p:sp>
        <p:nvSpPr>
          <p:cNvPr id="587" name="Google Shape;587;p86"/>
          <p:cNvSpPr/>
          <p:nvPr/>
        </p:nvSpPr>
        <p:spPr>
          <a:xfrm>
            <a:off x="471488" y="3138488"/>
            <a:ext cx="528600" cy="758700"/>
          </a:xfrm>
          <a:prstGeom prst="rect">
            <a:avLst/>
          </a:prstGeom>
          <a:solidFill>
            <a:schemeClr val="hlink"/>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1" i="0" lang="en" sz="1300" u="none" cap="none" strike="noStrike">
                <a:solidFill>
                  <a:srgbClr val="000000"/>
                </a:solidFill>
                <a:latin typeface="Raleway"/>
                <a:ea typeface="Raleway"/>
                <a:cs typeface="Raleway"/>
                <a:sym typeface="Raleway"/>
              </a:rPr>
              <a:t>1</a:t>
            </a:r>
            <a:endParaRPr b="1" i="0" sz="1300" u="none" cap="none" strike="noStrike">
              <a:solidFill>
                <a:srgbClr val="000000"/>
              </a:solidFill>
              <a:latin typeface="Raleway"/>
              <a:ea typeface="Raleway"/>
              <a:cs typeface="Raleway"/>
              <a:sym typeface="Raleway"/>
            </a:endParaRPr>
          </a:p>
        </p:txBody>
      </p:sp>
      <p:sp>
        <p:nvSpPr>
          <p:cNvPr id="588" name="Google Shape;588;p86"/>
          <p:cNvSpPr/>
          <p:nvPr/>
        </p:nvSpPr>
        <p:spPr>
          <a:xfrm>
            <a:off x="1074738" y="2293938"/>
            <a:ext cx="528600" cy="758700"/>
          </a:xfrm>
          <a:prstGeom prst="rect">
            <a:avLst/>
          </a:prstGeom>
          <a:solidFill>
            <a:srgbClr val="CC99FF"/>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1" i="0" lang="en" sz="1300" u="none" cap="none" strike="noStrike">
                <a:solidFill>
                  <a:srgbClr val="000000"/>
                </a:solidFill>
                <a:latin typeface="Raleway"/>
                <a:ea typeface="Raleway"/>
                <a:cs typeface="Raleway"/>
                <a:sym typeface="Raleway"/>
              </a:rPr>
              <a:t>1</a:t>
            </a:r>
            <a:endParaRPr b="1" i="0" sz="1300" u="none" cap="none" strike="noStrike">
              <a:solidFill>
                <a:srgbClr val="000000"/>
              </a:solidFill>
              <a:latin typeface="Raleway"/>
              <a:ea typeface="Raleway"/>
              <a:cs typeface="Raleway"/>
              <a:sym typeface="Raleway"/>
            </a:endParaRPr>
          </a:p>
        </p:txBody>
      </p:sp>
      <p:sp>
        <p:nvSpPr>
          <p:cNvPr id="589" name="Google Shape;589;p86"/>
          <p:cNvSpPr/>
          <p:nvPr/>
        </p:nvSpPr>
        <p:spPr>
          <a:xfrm>
            <a:off x="1701800" y="2293938"/>
            <a:ext cx="1055700" cy="758700"/>
          </a:xfrm>
          <a:prstGeom prst="rect">
            <a:avLst/>
          </a:prstGeom>
          <a:solidFill>
            <a:srgbClr val="0000FF"/>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300"/>
              <a:buFont typeface="Arial"/>
              <a:buNone/>
            </a:pPr>
            <a:r>
              <a:rPr b="1" i="0" lang="en" sz="1300" u="none" cap="none" strike="noStrike">
                <a:solidFill>
                  <a:srgbClr val="000000"/>
                </a:solidFill>
                <a:latin typeface="Raleway"/>
                <a:ea typeface="Raleway"/>
                <a:cs typeface="Raleway"/>
                <a:sym typeface="Raleway"/>
              </a:rPr>
              <a:t>2</a:t>
            </a:r>
            <a:endParaRPr b="1" i="0" sz="1300" u="none" cap="none" strike="noStrike">
              <a:solidFill>
                <a:srgbClr val="000000"/>
              </a:solidFill>
              <a:latin typeface="Raleway"/>
              <a:ea typeface="Raleway"/>
              <a:cs typeface="Raleway"/>
              <a:sym typeface="Raleway"/>
            </a:endParaRPr>
          </a:p>
        </p:txBody>
      </p:sp>
      <p:sp>
        <p:nvSpPr>
          <p:cNvPr id="590" name="Google Shape;590;p86"/>
          <p:cNvSpPr/>
          <p:nvPr/>
        </p:nvSpPr>
        <p:spPr>
          <a:xfrm>
            <a:off x="1074738" y="1436688"/>
            <a:ext cx="528600" cy="758700"/>
          </a:xfrm>
          <a:prstGeom prst="rect">
            <a:avLst/>
          </a:prstGeom>
          <a:solidFill>
            <a:srgbClr val="FFCC99"/>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1" i="0" lang="en" sz="1300" u="none" cap="none" strike="noStrike">
                <a:solidFill>
                  <a:srgbClr val="000000"/>
                </a:solidFill>
                <a:latin typeface="Raleway"/>
                <a:ea typeface="Raleway"/>
                <a:cs typeface="Raleway"/>
                <a:sym typeface="Raleway"/>
              </a:rPr>
              <a:t>1</a:t>
            </a:r>
            <a:endParaRPr b="1" i="0" sz="1300" u="none" cap="none" strike="noStrike">
              <a:solidFill>
                <a:srgbClr val="000000"/>
              </a:solidFill>
              <a:latin typeface="Raleway"/>
              <a:ea typeface="Raleway"/>
              <a:cs typeface="Raleway"/>
              <a:sym typeface="Raleway"/>
            </a:endParaRPr>
          </a:p>
        </p:txBody>
      </p:sp>
      <p:sp>
        <p:nvSpPr>
          <p:cNvPr id="591" name="Google Shape;591;p86"/>
          <p:cNvSpPr/>
          <p:nvPr/>
        </p:nvSpPr>
        <p:spPr>
          <a:xfrm>
            <a:off x="1701800" y="1436688"/>
            <a:ext cx="1055700" cy="758700"/>
          </a:xfrm>
          <a:prstGeom prst="rect">
            <a:avLst/>
          </a:prstGeom>
          <a:solidFill>
            <a:srgbClr val="FFFF00"/>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1" i="0" lang="en" sz="1300" u="none" cap="none" strike="noStrike">
                <a:solidFill>
                  <a:srgbClr val="000000"/>
                </a:solidFill>
                <a:latin typeface="Raleway"/>
                <a:ea typeface="Raleway"/>
                <a:cs typeface="Raleway"/>
                <a:sym typeface="Raleway"/>
              </a:rPr>
              <a:t>2</a:t>
            </a:r>
            <a:endParaRPr b="1" i="0" sz="1300" u="none" cap="none" strike="noStrike">
              <a:solidFill>
                <a:srgbClr val="000000"/>
              </a:solidFill>
              <a:latin typeface="Raleway"/>
              <a:ea typeface="Raleway"/>
              <a:cs typeface="Raleway"/>
              <a:sym typeface="Raleway"/>
            </a:endParaRPr>
          </a:p>
        </p:txBody>
      </p:sp>
      <p:sp>
        <p:nvSpPr>
          <p:cNvPr id="592" name="Google Shape;592;p86"/>
          <p:cNvSpPr txBox="1"/>
          <p:nvPr/>
        </p:nvSpPr>
        <p:spPr>
          <a:xfrm>
            <a:off x="768750" y="600150"/>
            <a:ext cx="6507900" cy="461700"/>
          </a:xfrm>
          <a:prstGeom prst="rect">
            <a:avLst/>
          </a:prstGeom>
          <a:noFill/>
          <a:ln>
            <a:noFill/>
          </a:ln>
        </p:spPr>
        <p:txBody>
          <a:bodyPr anchorCtr="0" anchor="t" bIns="45700" lIns="91425" spcFirstLastPara="1" rIns="91425" wrap="square" tIns="45700">
            <a:noAutofit/>
          </a:bodyPr>
          <a:lstStyle/>
          <a:p>
            <a:pPr indent="-190500" lvl="0" marL="177800" marR="0" rtl="0" algn="l">
              <a:lnSpc>
                <a:spcPct val="100000"/>
              </a:lnSpc>
              <a:spcBef>
                <a:spcPts val="0"/>
              </a:spcBef>
              <a:spcAft>
                <a:spcPts val="0"/>
              </a:spcAft>
              <a:buClr>
                <a:srgbClr val="000000"/>
              </a:buClr>
              <a:buSzPts val="1400"/>
              <a:buFont typeface="Raleway"/>
              <a:buChar char="•"/>
            </a:pPr>
            <a:r>
              <a:t/>
            </a:r>
            <a:endParaRPr i="0" u="none" cap="none" strike="noStrike">
              <a:solidFill>
                <a:srgbClr val="000000"/>
              </a:solidFill>
              <a:latin typeface="Raleway"/>
              <a:ea typeface="Raleway"/>
              <a:cs typeface="Raleway"/>
              <a:sym typeface="Raleway"/>
            </a:endParaRPr>
          </a:p>
        </p:txBody>
      </p:sp>
      <p:sp>
        <p:nvSpPr>
          <p:cNvPr id="593" name="Google Shape;593;p86"/>
          <p:cNvSpPr/>
          <p:nvPr/>
        </p:nvSpPr>
        <p:spPr>
          <a:xfrm rot="-5400000">
            <a:off x="-750875" y="884975"/>
            <a:ext cx="1956000" cy="3078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000000"/>
              </a:buClr>
              <a:buSzPts val="800"/>
              <a:buFont typeface="Arial"/>
              <a:buNone/>
            </a:pPr>
            <a:r>
              <a:t/>
            </a:r>
            <a:endParaRPr b="1" i="0" sz="1500" u="none" cap="none" strike="noStrike">
              <a:solidFill>
                <a:srgbClr val="0A0A3E"/>
              </a:solidFill>
              <a:latin typeface="Raleway"/>
              <a:ea typeface="Raleway"/>
              <a:cs typeface="Raleway"/>
              <a:sym typeface="Raleway"/>
            </a:endParaRPr>
          </a:p>
        </p:txBody>
      </p:sp>
      <p:sp>
        <p:nvSpPr>
          <p:cNvPr id="594" name="Google Shape;594;p86"/>
          <p:cNvSpPr txBox="1"/>
          <p:nvPr>
            <p:ph type="title"/>
          </p:nvPr>
        </p:nvSpPr>
        <p:spPr>
          <a:xfrm>
            <a:off x="144900" y="-23700"/>
            <a:ext cx="7688700" cy="535200"/>
          </a:xfrm>
          <a:prstGeom prst="rect">
            <a:avLst/>
          </a:prstGeom>
        </p:spPr>
        <p:txBody>
          <a:bodyPr anchorCtr="0" anchor="ctr" bIns="91425" lIns="91425" spcFirstLastPara="1" rIns="91425" wrap="square" tIns="91425">
            <a:noAutofit/>
          </a:bodyPr>
          <a:lstStyle/>
          <a:p>
            <a:pPr indent="0" lvl="0" marL="0" rtl="0" algn="l">
              <a:lnSpc>
                <a:spcPct val="90000"/>
              </a:lnSpc>
              <a:spcBef>
                <a:spcPts val="0"/>
              </a:spcBef>
              <a:spcAft>
                <a:spcPts val="0"/>
              </a:spcAft>
              <a:buNone/>
            </a:pPr>
            <a:r>
              <a:rPr lang="en" sz="1500">
                <a:solidFill>
                  <a:srgbClr val="0A0A3E"/>
                </a:solidFill>
              </a:rPr>
              <a:t>Sprint and Velocity</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567"/>
                                        </p:tgtEl>
                                      </p:cBhvr>
                                    </p:animEffect>
                                    <p:set>
                                      <p:cBhvr>
                                        <p:cTn dur="1" fill="hold">
                                          <p:stCondLst>
                                            <p:cond delay="500"/>
                                          </p:stCondLst>
                                        </p:cTn>
                                        <p:tgtEl>
                                          <p:spTgt spid="567"/>
                                        </p:tgtEl>
                                        <p:attrNameLst>
                                          <p:attrName>style.visibility</p:attrName>
                                        </p:attrNameLst>
                                      </p:cBhvr>
                                      <p:to>
                                        <p:strVal val="hidden"/>
                                      </p:to>
                                    </p:se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575"/>
                                        </p:tgtEl>
                                        <p:attrNameLst>
                                          <p:attrName>style.visibility</p:attrName>
                                        </p:attrNameLst>
                                      </p:cBhvr>
                                      <p:to>
                                        <p:strVal val="visible"/>
                                      </p:to>
                                    </p:set>
                                    <p:animEffect filter="fade" transition="in">
                                      <p:cBhvr>
                                        <p:cTn dur="500"/>
                                        <p:tgtEl>
                                          <p:spTgt spid="575"/>
                                        </p:tgtEl>
                                      </p:cBhvr>
                                    </p:animEffect>
                                  </p:childTnLst>
                                </p:cTn>
                              </p:par>
                            </p:childTnLst>
                          </p:cTn>
                        </p:par>
                        <p:par>
                          <p:cTn fill="hold">
                            <p:stCondLst>
                              <p:cond delay="1000"/>
                            </p:stCondLst>
                            <p:childTnLst>
                              <p:par>
                                <p:cTn fill="hold" nodeType="afterEffect" presetClass="exit" presetID="10" presetSubtype="0">
                                  <p:stCondLst>
                                    <p:cond delay="0"/>
                                  </p:stCondLst>
                                  <p:childTnLst>
                                    <p:animEffect filter="fade" transition="out">
                                      <p:cBhvr>
                                        <p:cTn dur="500"/>
                                        <p:tgtEl>
                                          <p:spTgt spid="591"/>
                                        </p:tgtEl>
                                      </p:cBhvr>
                                    </p:animEffect>
                                    <p:set>
                                      <p:cBhvr>
                                        <p:cTn dur="1" fill="hold">
                                          <p:stCondLst>
                                            <p:cond delay="500"/>
                                          </p:stCondLst>
                                        </p:cTn>
                                        <p:tgtEl>
                                          <p:spTgt spid="591"/>
                                        </p:tgtEl>
                                        <p:attrNameLst>
                                          <p:attrName>style.visibility</p:attrName>
                                        </p:attrNameLst>
                                      </p:cBhvr>
                                      <p:to>
                                        <p:strVal val="hidden"/>
                                      </p:to>
                                    </p:se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581"/>
                                        </p:tgtEl>
                                        <p:attrNameLst>
                                          <p:attrName>style.visibility</p:attrName>
                                        </p:attrNameLst>
                                      </p:cBhvr>
                                      <p:to>
                                        <p:strVal val="visible"/>
                                      </p:to>
                                    </p:set>
                                    <p:animEffect filter="fade" transition="in">
                                      <p:cBhvr>
                                        <p:cTn dur="500"/>
                                        <p:tgtEl>
                                          <p:spTgt spid="581"/>
                                        </p:tgtEl>
                                      </p:cBhvr>
                                    </p:animEffect>
                                  </p:childTnLst>
                                </p:cTn>
                              </p:par>
                            </p:childTnLst>
                          </p:cTn>
                        </p:par>
                        <p:par>
                          <p:cTn fill="hold">
                            <p:stCondLst>
                              <p:cond delay="2000"/>
                            </p:stCondLst>
                            <p:childTnLst>
                              <p:par>
                                <p:cTn fill="hold" nodeType="afterEffect" presetClass="exit" presetID="10" presetSubtype="0">
                                  <p:stCondLst>
                                    <p:cond delay="0"/>
                                  </p:stCondLst>
                                  <p:childTnLst>
                                    <p:animEffect filter="fade" transition="out">
                                      <p:cBhvr>
                                        <p:cTn dur="500"/>
                                        <p:tgtEl>
                                          <p:spTgt spid="590"/>
                                        </p:tgtEl>
                                      </p:cBhvr>
                                    </p:animEffect>
                                    <p:set>
                                      <p:cBhvr>
                                        <p:cTn dur="1" fill="hold">
                                          <p:stCondLst>
                                            <p:cond delay="500"/>
                                          </p:stCondLst>
                                        </p:cTn>
                                        <p:tgtEl>
                                          <p:spTgt spid="590"/>
                                        </p:tgtEl>
                                        <p:attrNameLst>
                                          <p:attrName>style.visibility</p:attrName>
                                        </p:attrNameLst>
                                      </p:cBhvr>
                                      <p:to>
                                        <p:strVal val="hidden"/>
                                      </p:to>
                                    </p:set>
                                  </p:childTnLst>
                                </p:cTn>
                              </p:par>
                            </p:childTnLst>
                          </p:cTn>
                        </p:par>
                        <p:par>
                          <p:cTn fill="hold">
                            <p:stCondLst>
                              <p:cond delay="2500"/>
                            </p:stCondLst>
                            <p:childTnLst>
                              <p:par>
                                <p:cTn fill="hold" nodeType="afterEffect" presetClass="entr" presetID="10" presetSubtype="0">
                                  <p:stCondLst>
                                    <p:cond delay="0"/>
                                  </p:stCondLst>
                                  <p:childTnLst>
                                    <p:set>
                                      <p:cBhvr>
                                        <p:cTn dur="1" fill="hold">
                                          <p:stCondLst>
                                            <p:cond delay="0"/>
                                          </p:stCondLst>
                                        </p:cTn>
                                        <p:tgtEl>
                                          <p:spTgt spid="583"/>
                                        </p:tgtEl>
                                        <p:attrNameLst>
                                          <p:attrName>style.visibility</p:attrName>
                                        </p:attrNameLst>
                                      </p:cBhvr>
                                      <p:to>
                                        <p:strVal val="visible"/>
                                      </p:to>
                                    </p:set>
                                    <p:animEffect filter="fade" transition="in">
                                      <p:cBhvr>
                                        <p:cTn dur="500"/>
                                        <p:tgtEl>
                                          <p:spTgt spid="583"/>
                                        </p:tgtEl>
                                      </p:cBhvr>
                                    </p:animEffect>
                                  </p:childTnLst>
                                </p:cTn>
                              </p:par>
                            </p:childTnLst>
                          </p:cTn>
                        </p:par>
                        <p:par>
                          <p:cTn fill="hold">
                            <p:stCondLst>
                              <p:cond delay="3000"/>
                            </p:stCondLst>
                            <p:childTnLst>
                              <p:par>
                                <p:cTn fill="hold" nodeType="afterEffect" presetClass="exit" presetID="10" presetSubtype="0">
                                  <p:stCondLst>
                                    <p:cond delay="0"/>
                                  </p:stCondLst>
                                  <p:childTnLst>
                                    <p:animEffect filter="fade" transition="out">
                                      <p:cBhvr>
                                        <p:cTn dur="500"/>
                                        <p:tgtEl>
                                          <p:spTgt spid="588"/>
                                        </p:tgtEl>
                                      </p:cBhvr>
                                    </p:animEffect>
                                    <p:set>
                                      <p:cBhvr>
                                        <p:cTn dur="1" fill="hold">
                                          <p:stCondLst>
                                            <p:cond delay="500"/>
                                          </p:stCondLst>
                                        </p:cTn>
                                        <p:tgtEl>
                                          <p:spTgt spid="588"/>
                                        </p:tgtEl>
                                        <p:attrNameLst>
                                          <p:attrName>style.visibility</p:attrName>
                                        </p:attrNameLst>
                                      </p:cBhvr>
                                      <p:to>
                                        <p:strVal val="hidden"/>
                                      </p:to>
                                    </p:set>
                                  </p:childTnLst>
                                </p:cTn>
                              </p:par>
                            </p:childTnLst>
                          </p:cTn>
                        </p:par>
                        <p:par>
                          <p:cTn fill="hold">
                            <p:stCondLst>
                              <p:cond delay="3500"/>
                            </p:stCondLst>
                            <p:childTnLst>
                              <p:par>
                                <p:cTn fill="hold" nodeType="afterEffect" presetClass="entr" presetID="10" presetSubtype="0">
                                  <p:stCondLst>
                                    <p:cond delay="0"/>
                                  </p:stCondLst>
                                  <p:childTnLst>
                                    <p:set>
                                      <p:cBhvr>
                                        <p:cTn dur="1" fill="hold">
                                          <p:stCondLst>
                                            <p:cond delay="0"/>
                                          </p:stCondLst>
                                        </p:cTn>
                                        <p:tgtEl>
                                          <p:spTgt spid="582"/>
                                        </p:tgtEl>
                                        <p:attrNameLst>
                                          <p:attrName>style.visibility</p:attrName>
                                        </p:attrNameLst>
                                      </p:cBhvr>
                                      <p:to>
                                        <p:strVal val="visible"/>
                                      </p:to>
                                    </p:set>
                                    <p:animEffect filter="fade" transition="in">
                                      <p:cBhvr>
                                        <p:cTn dur="500"/>
                                        <p:tgtEl>
                                          <p:spTgt spid="582"/>
                                        </p:tgtEl>
                                      </p:cBhvr>
                                    </p:animEffect>
                                  </p:childTnLst>
                                </p:cTn>
                              </p:par>
                            </p:childTnLst>
                          </p:cTn>
                        </p:par>
                        <p:par>
                          <p:cTn fill="hold">
                            <p:stCondLst>
                              <p:cond delay="4000"/>
                            </p:stCondLst>
                            <p:childTnLst>
                              <p:par>
                                <p:cTn fill="hold" nodeType="afterEffect" presetClass="exit" presetID="10" presetSubtype="0">
                                  <p:stCondLst>
                                    <p:cond delay="0"/>
                                  </p:stCondLst>
                                  <p:childTnLst>
                                    <p:animEffect filter="fade" transition="out">
                                      <p:cBhvr>
                                        <p:cTn dur="500"/>
                                        <p:tgtEl>
                                          <p:spTgt spid="569"/>
                                        </p:tgtEl>
                                      </p:cBhvr>
                                    </p:animEffect>
                                    <p:set>
                                      <p:cBhvr>
                                        <p:cTn dur="1" fill="hold">
                                          <p:stCondLst>
                                            <p:cond delay="500"/>
                                          </p:stCondLst>
                                        </p:cTn>
                                        <p:tgtEl>
                                          <p:spTgt spid="569"/>
                                        </p:tgtEl>
                                        <p:attrNameLst>
                                          <p:attrName>style.visibility</p:attrName>
                                        </p:attrNameLst>
                                      </p:cBhvr>
                                      <p:to>
                                        <p:strVal val="hidden"/>
                                      </p:to>
                                    </p:set>
                                  </p:childTnLst>
                                </p:cTn>
                              </p:par>
                            </p:childTnLst>
                          </p:cTn>
                        </p:par>
                        <p:par>
                          <p:cTn fill="hold">
                            <p:stCondLst>
                              <p:cond delay="4500"/>
                            </p:stCondLst>
                            <p:childTnLst>
                              <p:par>
                                <p:cTn fill="hold" nodeType="afterEffect" presetClass="entr" presetID="10" presetSubtype="0">
                                  <p:stCondLst>
                                    <p:cond delay="0"/>
                                  </p:stCondLst>
                                  <p:childTnLst>
                                    <p:set>
                                      <p:cBhvr>
                                        <p:cTn dur="1" fill="hold">
                                          <p:stCondLst>
                                            <p:cond delay="0"/>
                                          </p:stCondLst>
                                        </p:cTn>
                                        <p:tgtEl>
                                          <p:spTgt spid="580"/>
                                        </p:tgtEl>
                                        <p:attrNameLst>
                                          <p:attrName>style.visibility</p:attrName>
                                        </p:attrNameLst>
                                      </p:cBhvr>
                                      <p:to>
                                        <p:strVal val="visible"/>
                                      </p:to>
                                    </p:set>
                                    <p:animEffect filter="fade" transition="in">
                                      <p:cBhvr>
                                        <p:cTn dur="500"/>
                                        <p:tgtEl>
                                          <p:spTgt spid="580"/>
                                        </p:tgtEl>
                                      </p:cBhvr>
                                    </p:animEffect>
                                  </p:childTnLst>
                                </p:cTn>
                              </p:par>
                            </p:childTnLst>
                          </p:cTn>
                        </p:par>
                        <p:par>
                          <p:cTn fill="hold">
                            <p:stCondLst>
                              <p:cond delay="5000"/>
                            </p:stCondLst>
                            <p:childTnLst>
                              <p:par>
                                <p:cTn fill="hold" nodeType="afterEffect" presetClass="exit" presetID="10" presetSubtype="0">
                                  <p:stCondLst>
                                    <p:cond delay="0"/>
                                  </p:stCondLst>
                                  <p:childTnLst>
                                    <p:animEffect filter="fade" transition="out">
                                      <p:cBhvr>
                                        <p:cTn dur="500"/>
                                        <p:tgtEl>
                                          <p:spTgt spid="586"/>
                                        </p:tgtEl>
                                      </p:cBhvr>
                                    </p:animEffect>
                                    <p:set>
                                      <p:cBhvr>
                                        <p:cTn dur="1" fill="hold">
                                          <p:stCondLst>
                                            <p:cond delay="500"/>
                                          </p:stCondLst>
                                        </p:cTn>
                                        <p:tgtEl>
                                          <p:spTgt spid="586"/>
                                        </p:tgtEl>
                                        <p:attrNameLst>
                                          <p:attrName>style.visibility</p:attrName>
                                        </p:attrNameLst>
                                      </p:cBhvr>
                                      <p:to>
                                        <p:strVal val="hidden"/>
                                      </p:to>
                                    </p:set>
                                  </p:childTnLst>
                                </p:cTn>
                              </p:par>
                            </p:childTnLst>
                          </p:cTn>
                        </p:par>
                        <p:par>
                          <p:cTn fill="hold">
                            <p:stCondLst>
                              <p:cond delay="5500"/>
                            </p:stCondLst>
                            <p:childTnLst>
                              <p:par>
                                <p:cTn fill="hold" nodeType="afterEffect" presetClass="entr" presetID="10" presetSubtype="0">
                                  <p:stCondLst>
                                    <p:cond delay="0"/>
                                  </p:stCondLst>
                                  <p:childTnLst>
                                    <p:set>
                                      <p:cBhvr>
                                        <p:cTn dur="1" fill="hold">
                                          <p:stCondLst>
                                            <p:cond delay="0"/>
                                          </p:stCondLst>
                                        </p:cTn>
                                        <p:tgtEl>
                                          <p:spTgt spid="576"/>
                                        </p:tgtEl>
                                        <p:attrNameLst>
                                          <p:attrName>style.visibility</p:attrName>
                                        </p:attrNameLst>
                                      </p:cBhvr>
                                      <p:to>
                                        <p:strVal val="visible"/>
                                      </p:to>
                                    </p:set>
                                    <p:animEffect filter="fade" transition="in">
                                      <p:cBhvr>
                                        <p:cTn dur="500"/>
                                        <p:tgtEl>
                                          <p:spTgt spid="576"/>
                                        </p:tgtEl>
                                      </p:cBhvr>
                                    </p:animEffect>
                                  </p:childTnLst>
                                </p:cTn>
                              </p:par>
                            </p:childTnLst>
                          </p:cTn>
                        </p:par>
                        <p:par>
                          <p:cTn fill="hold">
                            <p:stCondLst>
                              <p:cond delay="6000"/>
                            </p:stCondLst>
                            <p:childTnLst>
                              <p:par>
                                <p:cTn fill="hold" nodeType="afterEffect" presetClass="exit" presetID="10" presetSubtype="0">
                                  <p:stCondLst>
                                    <p:cond delay="0"/>
                                  </p:stCondLst>
                                  <p:childTnLst>
                                    <p:animEffect filter="fade" transition="out">
                                      <p:cBhvr>
                                        <p:cTn dur="500"/>
                                        <p:tgtEl>
                                          <p:spTgt spid="589"/>
                                        </p:tgtEl>
                                      </p:cBhvr>
                                    </p:animEffect>
                                    <p:set>
                                      <p:cBhvr>
                                        <p:cTn dur="1" fill="hold">
                                          <p:stCondLst>
                                            <p:cond delay="500"/>
                                          </p:stCondLst>
                                        </p:cTn>
                                        <p:tgtEl>
                                          <p:spTgt spid="589"/>
                                        </p:tgtEl>
                                        <p:attrNameLst>
                                          <p:attrName>style.visibility</p:attrName>
                                        </p:attrNameLst>
                                      </p:cBhvr>
                                      <p:to>
                                        <p:strVal val="hidden"/>
                                      </p:to>
                                    </p:set>
                                  </p:childTnLst>
                                </p:cTn>
                              </p:par>
                            </p:childTnLst>
                          </p:cTn>
                        </p:par>
                        <p:par>
                          <p:cTn fill="hold">
                            <p:stCondLst>
                              <p:cond delay="6500"/>
                            </p:stCondLst>
                            <p:childTnLst>
                              <p:par>
                                <p:cTn fill="hold" nodeType="afterEffect" presetClass="entr" presetID="10" presetSubtype="0">
                                  <p:stCondLst>
                                    <p:cond delay="0"/>
                                  </p:stCondLst>
                                  <p:childTnLst>
                                    <p:set>
                                      <p:cBhvr>
                                        <p:cTn dur="1" fill="hold">
                                          <p:stCondLst>
                                            <p:cond delay="0"/>
                                          </p:stCondLst>
                                        </p:cTn>
                                        <p:tgtEl>
                                          <p:spTgt spid="577"/>
                                        </p:tgtEl>
                                        <p:attrNameLst>
                                          <p:attrName>style.visibility</p:attrName>
                                        </p:attrNameLst>
                                      </p:cBhvr>
                                      <p:to>
                                        <p:strVal val="visible"/>
                                      </p:to>
                                    </p:set>
                                    <p:animEffect filter="fade" transition="in">
                                      <p:cBhvr>
                                        <p:cTn dur="500"/>
                                        <p:tgtEl>
                                          <p:spTgt spid="577"/>
                                        </p:tgtEl>
                                      </p:cBhvr>
                                    </p:animEffect>
                                  </p:childTnLst>
                                </p:cTn>
                              </p:par>
                            </p:childTnLst>
                          </p:cTn>
                        </p:par>
                        <p:par>
                          <p:cTn fill="hold">
                            <p:stCondLst>
                              <p:cond delay="7000"/>
                            </p:stCondLst>
                            <p:childTnLst>
                              <p:par>
                                <p:cTn fill="hold" nodeType="afterEffect" presetClass="exit" presetID="10" presetSubtype="0">
                                  <p:stCondLst>
                                    <p:cond delay="0"/>
                                  </p:stCondLst>
                                  <p:childTnLst>
                                    <p:animEffect filter="fade" transition="out">
                                      <p:cBhvr>
                                        <p:cTn dur="500"/>
                                        <p:tgtEl>
                                          <p:spTgt spid="568"/>
                                        </p:tgtEl>
                                      </p:cBhvr>
                                    </p:animEffect>
                                    <p:set>
                                      <p:cBhvr>
                                        <p:cTn dur="1" fill="hold">
                                          <p:stCondLst>
                                            <p:cond delay="500"/>
                                          </p:stCondLst>
                                        </p:cTn>
                                        <p:tgtEl>
                                          <p:spTgt spid="568"/>
                                        </p:tgtEl>
                                        <p:attrNameLst>
                                          <p:attrName>style.visibility</p:attrName>
                                        </p:attrNameLst>
                                      </p:cBhvr>
                                      <p:to>
                                        <p:strVal val="hidden"/>
                                      </p:to>
                                    </p:set>
                                  </p:childTnLst>
                                </p:cTn>
                              </p:par>
                            </p:childTnLst>
                          </p:cTn>
                        </p:par>
                        <p:par>
                          <p:cTn fill="hold">
                            <p:stCondLst>
                              <p:cond delay="7500"/>
                            </p:stCondLst>
                            <p:childTnLst>
                              <p:par>
                                <p:cTn fill="hold" nodeType="afterEffect" presetClass="entr" presetID="10" presetSubtype="0">
                                  <p:stCondLst>
                                    <p:cond delay="0"/>
                                  </p:stCondLst>
                                  <p:childTnLst>
                                    <p:set>
                                      <p:cBhvr>
                                        <p:cTn dur="1" fill="hold">
                                          <p:stCondLst>
                                            <p:cond delay="0"/>
                                          </p:stCondLst>
                                        </p:cTn>
                                        <p:tgtEl>
                                          <p:spTgt spid="579"/>
                                        </p:tgtEl>
                                        <p:attrNameLst>
                                          <p:attrName>style.visibility</p:attrName>
                                        </p:attrNameLst>
                                      </p:cBhvr>
                                      <p:to>
                                        <p:strVal val="visible"/>
                                      </p:to>
                                    </p:set>
                                    <p:animEffect filter="fade" transition="in">
                                      <p:cBhvr>
                                        <p:cTn dur="500"/>
                                        <p:tgtEl>
                                          <p:spTgt spid="579"/>
                                        </p:tgtEl>
                                      </p:cBhvr>
                                    </p:animEffect>
                                  </p:childTnLst>
                                </p:cTn>
                              </p:par>
                            </p:childTnLst>
                          </p:cTn>
                        </p:par>
                        <p:par>
                          <p:cTn fill="hold">
                            <p:stCondLst>
                              <p:cond delay="8000"/>
                            </p:stCondLst>
                            <p:childTnLst>
                              <p:par>
                                <p:cTn fill="hold" nodeType="afterEffect" presetClass="exit" presetID="10" presetSubtype="0">
                                  <p:stCondLst>
                                    <p:cond delay="0"/>
                                  </p:stCondLst>
                                  <p:childTnLst>
                                    <p:animEffect filter="fade" transition="out">
                                      <p:cBhvr>
                                        <p:cTn dur="500"/>
                                        <p:tgtEl>
                                          <p:spTgt spid="585"/>
                                        </p:tgtEl>
                                      </p:cBhvr>
                                    </p:animEffect>
                                    <p:set>
                                      <p:cBhvr>
                                        <p:cTn dur="1" fill="hold">
                                          <p:stCondLst>
                                            <p:cond delay="500"/>
                                          </p:stCondLst>
                                        </p:cTn>
                                        <p:tgtEl>
                                          <p:spTgt spid="585"/>
                                        </p:tgtEl>
                                        <p:attrNameLst>
                                          <p:attrName>style.visibility</p:attrName>
                                        </p:attrNameLst>
                                      </p:cBhvr>
                                      <p:to>
                                        <p:strVal val="hidden"/>
                                      </p:to>
                                    </p:set>
                                  </p:childTnLst>
                                </p:cTn>
                              </p:par>
                            </p:childTnLst>
                          </p:cTn>
                        </p:par>
                        <p:par>
                          <p:cTn fill="hold">
                            <p:stCondLst>
                              <p:cond delay="8500"/>
                            </p:stCondLst>
                            <p:childTnLst>
                              <p:par>
                                <p:cTn fill="hold" nodeType="afterEffect" presetClass="entr" presetID="10" presetSubtype="0">
                                  <p:stCondLst>
                                    <p:cond delay="0"/>
                                  </p:stCondLst>
                                  <p:childTnLst>
                                    <p:set>
                                      <p:cBhvr>
                                        <p:cTn dur="1" fill="hold">
                                          <p:stCondLst>
                                            <p:cond delay="0"/>
                                          </p:stCondLst>
                                        </p:cTn>
                                        <p:tgtEl>
                                          <p:spTgt spid="578"/>
                                        </p:tgtEl>
                                        <p:attrNameLst>
                                          <p:attrName>style.visibility</p:attrName>
                                        </p:attrNameLst>
                                      </p:cBhvr>
                                      <p:to>
                                        <p:strVal val="visible"/>
                                      </p:to>
                                    </p:set>
                                    <p:animEffect filter="fade" transition="in">
                                      <p:cBhvr>
                                        <p:cTn dur="500"/>
                                        <p:tgtEl>
                                          <p:spTgt spid="57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98" name="Shape 598"/>
        <p:cNvGrpSpPr/>
        <p:nvPr/>
      </p:nvGrpSpPr>
      <p:grpSpPr>
        <a:xfrm>
          <a:off x="0" y="0"/>
          <a:ext cx="0" cy="0"/>
          <a:chOff x="0" y="0"/>
          <a:chExt cx="0" cy="0"/>
        </a:xfrm>
      </p:grpSpPr>
      <p:sp>
        <p:nvSpPr>
          <p:cNvPr id="599" name="Google Shape;599;p87"/>
          <p:cNvSpPr/>
          <p:nvPr/>
        </p:nvSpPr>
        <p:spPr>
          <a:xfrm>
            <a:off x="955675" y="2297907"/>
            <a:ext cx="1765200" cy="2444700"/>
          </a:xfrm>
          <a:prstGeom prst="rect">
            <a:avLst/>
          </a:prstGeom>
          <a:noFill/>
          <a:ln cap="flat" cmpd="sng" w="63500">
            <a:solidFill>
              <a:srgbClr val="0000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53B5C6"/>
              </a:buClr>
              <a:buSzPts val="1300"/>
              <a:buFont typeface="Arial"/>
              <a:buNone/>
            </a:pPr>
            <a:r>
              <a:t/>
            </a:r>
            <a:endParaRPr i="0" sz="1300" u="none" cap="none" strike="noStrike">
              <a:solidFill>
                <a:srgbClr val="000000"/>
              </a:solidFill>
              <a:latin typeface="Raleway"/>
              <a:ea typeface="Raleway"/>
              <a:cs typeface="Raleway"/>
              <a:sym typeface="Raleway"/>
            </a:endParaRPr>
          </a:p>
        </p:txBody>
      </p:sp>
      <p:sp>
        <p:nvSpPr>
          <p:cNvPr id="600" name="Google Shape;600;p87"/>
          <p:cNvSpPr txBox="1"/>
          <p:nvPr/>
        </p:nvSpPr>
        <p:spPr>
          <a:xfrm>
            <a:off x="1295275" y="1512181"/>
            <a:ext cx="1086000" cy="6096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700"/>
              <a:buFont typeface="Arial"/>
              <a:buNone/>
            </a:pPr>
            <a:r>
              <a:rPr b="1" i="0" lang="en" sz="1700" u="none" cap="none" strike="noStrike">
                <a:solidFill>
                  <a:srgbClr val="000000"/>
                </a:solidFill>
                <a:latin typeface="Raleway"/>
                <a:ea typeface="Raleway"/>
                <a:cs typeface="Raleway"/>
                <a:sym typeface="Raleway"/>
              </a:rPr>
              <a:t>Planned </a:t>
            </a:r>
            <a:endParaRPr i="0" sz="1400" u="none" cap="none" strike="noStrike">
              <a:solidFill>
                <a:srgbClr val="000000"/>
              </a:solidFill>
              <a:latin typeface="Raleway"/>
              <a:ea typeface="Raleway"/>
              <a:cs typeface="Raleway"/>
              <a:sym typeface="Raleway"/>
            </a:endParaRPr>
          </a:p>
          <a:p>
            <a:pPr indent="0" lvl="0" marL="0" marR="0" rtl="0" algn="ctr">
              <a:lnSpc>
                <a:spcPct val="100000"/>
              </a:lnSpc>
              <a:spcBef>
                <a:spcPts val="0"/>
              </a:spcBef>
              <a:spcAft>
                <a:spcPts val="0"/>
              </a:spcAft>
              <a:buClr>
                <a:srgbClr val="000000"/>
              </a:buClr>
              <a:buSzPts val="1700"/>
              <a:buFont typeface="Arial"/>
              <a:buNone/>
            </a:pPr>
            <a:r>
              <a:rPr b="1" i="0" lang="en" sz="1700" u="none" cap="none" strike="noStrike">
                <a:solidFill>
                  <a:srgbClr val="000000"/>
                </a:solidFill>
                <a:latin typeface="Raleway"/>
                <a:ea typeface="Raleway"/>
                <a:cs typeface="Raleway"/>
                <a:sym typeface="Raleway"/>
              </a:rPr>
              <a:t>Velocity</a:t>
            </a:r>
            <a:endParaRPr b="1" i="0" sz="1700" u="none" cap="none" strike="noStrike">
              <a:solidFill>
                <a:srgbClr val="000000"/>
              </a:solidFill>
              <a:latin typeface="Raleway"/>
              <a:ea typeface="Raleway"/>
              <a:cs typeface="Raleway"/>
              <a:sym typeface="Raleway"/>
            </a:endParaRPr>
          </a:p>
        </p:txBody>
      </p:sp>
      <p:sp>
        <p:nvSpPr>
          <p:cNvPr id="601" name="Google Shape;601;p87"/>
          <p:cNvSpPr/>
          <p:nvPr/>
        </p:nvSpPr>
        <p:spPr>
          <a:xfrm>
            <a:off x="954979" y="2231232"/>
            <a:ext cx="1824914" cy="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53B5C6"/>
              </a:buClr>
              <a:buSzPts val="1300"/>
              <a:buFont typeface="Arial"/>
              <a:buNone/>
            </a:pPr>
            <a:r>
              <a:t/>
            </a:r>
            <a:endParaRPr i="0" sz="1300" u="none" cap="none" strike="noStrike">
              <a:solidFill>
                <a:srgbClr val="000000"/>
              </a:solidFill>
              <a:latin typeface="Raleway"/>
              <a:ea typeface="Raleway"/>
              <a:cs typeface="Raleway"/>
              <a:sym typeface="Raleway"/>
            </a:endParaRPr>
          </a:p>
        </p:txBody>
      </p:sp>
      <p:sp>
        <p:nvSpPr>
          <p:cNvPr id="602" name="Google Shape;602;p87"/>
          <p:cNvSpPr/>
          <p:nvPr/>
        </p:nvSpPr>
        <p:spPr>
          <a:xfrm>
            <a:off x="952545" y="2231232"/>
            <a:ext cx="1824914" cy="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53B5C6"/>
              </a:buClr>
              <a:buSzPts val="1300"/>
              <a:buFont typeface="Arial"/>
              <a:buNone/>
            </a:pPr>
            <a:r>
              <a:t/>
            </a:r>
            <a:endParaRPr i="0" sz="1300" u="none" cap="none" strike="noStrike">
              <a:solidFill>
                <a:srgbClr val="000000"/>
              </a:solidFill>
              <a:latin typeface="Raleway"/>
              <a:ea typeface="Raleway"/>
              <a:cs typeface="Raleway"/>
              <a:sym typeface="Raleway"/>
            </a:endParaRPr>
          </a:p>
        </p:txBody>
      </p:sp>
      <p:sp>
        <p:nvSpPr>
          <p:cNvPr id="603" name="Google Shape;603;p87"/>
          <p:cNvSpPr/>
          <p:nvPr/>
        </p:nvSpPr>
        <p:spPr>
          <a:xfrm>
            <a:off x="1044450" y="4097125"/>
            <a:ext cx="1596900" cy="573000"/>
          </a:xfrm>
          <a:prstGeom prst="rect">
            <a:avLst/>
          </a:prstGeom>
          <a:solidFill>
            <a:srgbClr val="C0C0C0"/>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1" i="0" lang="en" sz="1300" u="none" cap="none" strike="noStrike">
                <a:solidFill>
                  <a:srgbClr val="000000"/>
                </a:solidFill>
                <a:latin typeface="Raleway"/>
                <a:ea typeface="Raleway"/>
                <a:cs typeface="Raleway"/>
                <a:sym typeface="Raleway"/>
              </a:rPr>
              <a:t>4</a:t>
            </a:r>
            <a:endParaRPr b="1" i="0" sz="1300" u="none" cap="none" strike="noStrike">
              <a:solidFill>
                <a:srgbClr val="000000"/>
              </a:solidFill>
              <a:latin typeface="Raleway"/>
              <a:ea typeface="Raleway"/>
              <a:cs typeface="Raleway"/>
              <a:sym typeface="Raleway"/>
            </a:endParaRPr>
          </a:p>
        </p:txBody>
      </p:sp>
      <p:sp>
        <p:nvSpPr>
          <p:cNvPr id="604" name="Google Shape;604;p87"/>
          <p:cNvSpPr/>
          <p:nvPr/>
        </p:nvSpPr>
        <p:spPr>
          <a:xfrm>
            <a:off x="1044450" y="2947050"/>
            <a:ext cx="795300" cy="573000"/>
          </a:xfrm>
          <a:prstGeom prst="rect">
            <a:avLst/>
          </a:prstGeom>
          <a:solidFill>
            <a:srgbClr val="00FF00"/>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1" i="0" lang="en" sz="1300" u="none" cap="none" strike="noStrike">
                <a:solidFill>
                  <a:srgbClr val="000000"/>
                </a:solidFill>
                <a:latin typeface="Raleway"/>
                <a:ea typeface="Raleway"/>
                <a:cs typeface="Raleway"/>
                <a:sym typeface="Raleway"/>
              </a:rPr>
              <a:t>2</a:t>
            </a:r>
            <a:endParaRPr b="1" i="0" sz="1300" u="none" cap="none" strike="noStrike">
              <a:solidFill>
                <a:srgbClr val="000000"/>
              </a:solidFill>
              <a:latin typeface="Raleway"/>
              <a:ea typeface="Raleway"/>
              <a:cs typeface="Raleway"/>
              <a:sym typeface="Raleway"/>
            </a:endParaRPr>
          </a:p>
        </p:txBody>
      </p:sp>
      <p:sp>
        <p:nvSpPr>
          <p:cNvPr id="605" name="Google Shape;605;p87"/>
          <p:cNvSpPr/>
          <p:nvPr/>
        </p:nvSpPr>
        <p:spPr>
          <a:xfrm>
            <a:off x="1831825" y="2379975"/>
            <a:ext cx="807900" cy="573000"/>
          </a:xfrm>
          <a:prstGeom prst="rect">
            <a:avLst/>
          </a:prstGeom>
          <a:solidFill>
            <a:srgbClr val="0000FF"/>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1" i="0" lang="en" sz="1300" u="none" cap="none" strike="noStrike">
                <a:solidFill>
                  <a:srgbClr val="000000"/>
                </a:solidFill>
                <a:latin typeface="Raleway"/>
                <a:ea typeface="Raleway"/>
                <a:cs typeface="Raleway"/>
                <a:sym typeface="Raleway"/>
              </a:rPr>
              <a:t>2</a:t>
            </a:r>
            <a:endParaRPr b="1" i="0" sz="1300" u="none" cap="none" strike="noStrike">
              <a:solidFill>
                <a:srgbClr val="000000"/>
              </a:solidFill>
              <a:latin typeface="Raleway"/>
              <a:ea typeface="Raleway"/>
              <a:cs typeface="Raleway"/>
              <a:sym typeface="Raleway"/>
            </a:endParaRPr>
          </a:p>
        </p:txBody>
      </p:sp>
      <p:sp>
        <p:nvSpPr>
          <p:cNvPr id="606" name="Google Shape;606;p87"/>
          <p:cNvSpPr txBox="1"/>
          <p:nvPr/>
        </p:nvSpPr>
        <p:spPr>
          <a:xfrm>
            <a:off x="2876550" y="3383757"/>
            <a:ext cx="662100" cy="381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900"/>
              <a:buFont typeface="Arial"/>
              <a:buNone/>
            </a:pPr>
            <a:r>
              <a:rPr i="0" lang="en" sz="1900" u="none" cap="none" strike="noStrike">
                <a:solidFill>
                  <a:srgbClr val="000000"/>
                </a:solidFill>
                <a:latin typeface="Raleway"/>
                <a:ea typeface="Raleway"/>
                <a:cs typeface="Raleway"/>
                <a:sym typeface="Raleway"/>
              </a:rPr>
              <a:t>= 16</a:t>
            </a:r>
            <a:endParaRPr i="0" sz="1900" u="none" cap="none" strike="noStrike">
              <a:solidFill>
                <a:srgbClr val="000000"/>
              </a:solidFill>
              <a:latin typeface="Raleway"/>
              <a:ea typeface="Raleway"/>
              <a:cs typeface="Raleway"/>
              <a:sym typeface="Raleway"/>
            </a:endParaRPr>
          </a:p>
        </p:txBody>
      </p:sp>
      <p:sp>
        <p:nvSpPr>
          <p:cNvPr id="607" name="Google Shape;607;p87"/>
          <p:cNvSpPr txBox="1"/>
          <p:nvPr/>
        </p:nvSpPr>
        <p:spPr>
          <a:xfrm>
            <a:off x="3706832" y="1512188"/>
            <a:ext cx="1596900" cy="6096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700"/>
              <a:buFont typeface="Arial"/>
              <a:buNone/>
            </a:pPr>
            <a:r>
              <a:rPr b="1" i="0" lang="en" sz="1700" u="none" cap="none" strike="noStrike">
                <a:solidFill>
                  <a:srgbClr val="000000"/>
                </a:solidFill>
                <a:latin typeface="Raleway"/>
                <a:ea typeface="Raleway"/>
                <a:cs typeface="Raleway"/>
                <a:sym typeface="Raleway"/>
              </a:rPr>
              <a:t>Actual</a:t>
            </a:r>
            <a:endParaRPr i="0" sz="1400" u="none" cap="none" strike="noStrike">
              <a:solidFill>
                <a:srgbClr val="000000"/>
              </a:solidFill>
              <a:latin typeface="Raleway"/>
              <a:ea typeface="Raleway"/>
              <a:cs typeface="Raleway"/>
              <a:sym typeface="Raleway"/>
            </a:endParaRPr>
          </a:p>
          <a:p>
            <a:pPr indent="0" lvl="0" marL="0" marR="0" rtl="0" algn="ctr">
              <a:lnSpc>
                <a:spcPct val="100000"/>
              </a:lnSpc>
              <a:spcBef>
                <a:spcPts val="0"/>
              </a:spcBef>
              <a:spcAft>
                <a:spcPts val="0"/>
              </a:spcAft>
              <a:buClr>
                <a:srgbClr val="000000"/>
              </a:buClr>
              <a:buSzPts val="1700"/>
              <a:buFont typeface="Arial"/>
              <a:buNone/>
            </a:pPr>
            <a:r>
              <a:rPr b="1" i="0" lang="en" sz="1700" u="none" cap="none" strike="noStrike">
                <a:solidFill>
                  <a:srgbClr val="000000"/>
                </a:solidFill>
                <a:latin typeface="Raleway"/>
                <a:ea typeface="Raleway"/>
                <a:cs typeface="Raleway"/>
                <a:sym typeface="Raleway"/>
              </a:rPr>
              <a:t>Velocity</a:t>
            </a:r>
            <a:endParaRPr b="1" i="0" sz="1700" u="none" cap="none" strike="noStrike">
              <a:solidFill>
                <a:srgbClr val="000000"/>
              </a:solidFill>
              <a:latin typeface="Raleway"/>
              <a:ea typeface="Raleway"/>
              <a:cs typeface="Raleway"/>
              <a:sym typeface="Raleway"/>
            </a:endParaRPr>
          </a:p>
        </p:txBody>
      </p:sp>
      <p:sp>
        <p:nvSpPr>
          <p:cNvPr id="608" name="Google Shape;608;p87"/>
          <p:cNvSpPr/>
          <p:nvPr/>
        </p:nvSpPr>
        <p:spPr>
          <a:xfrm>
            <a:off x="3622675" y="2297907"/>
            <a:ext cx="1765200" cy="2444700"/>
          </a:xfrm>
          <a:prstGeom prst="rect">
            <a:avLst/>
          </a:prstGeom>
          <a:noFill/>
          <a:ln cap="flat" cmpd="sng" w="63500">
            <a:solidFill>
              <a:srgbClr val="0000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53B5C6"/>
              </a:buClr>
              <a:buSzPts val="1300"/>
              <a:buFont typeface="Arial"/>
              <a:buNone/>
            </a:pPr>
            <a:r>
              <a:t/>
            </a:r>
            <a:endParaRPr i="0" sz="1300" u="none" cap="none" strike="noStrike">
              <a:solidFill>
                <a:srgbClr val="000000"/>
              </a:solidFill>
              <a:latin typeface="Raleway"/>
              <a:ea typeface="Raleway"/>
              <a:cs typeface="Raleway"/>
              <a:sym typeface="Raleway"/>
            </a:endParaRPr>
          </a:p>
        </p:txBody>
      </p:sp>
      <p:sp>
        <p:nvSpPr>
          <p:cNvPr id="609" name="Google Shape;609;p87"/>
          <p:cNvSpPr/>
          <p:nvPr/>
        </p:nvSpPr>
        <p:spPr>
          <a:xfrm>
            <a:off x="3646488" y="2231232"/>
            <a:ext cx="1716000" cy="109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53B5C6"/>
              </a:buClr>
              <a:buSzPts val="1300"/>
              <a:buFont typeface="Arial"/>
              <a:buNone/>
            </a:pPr>
            <a:r>
              <a:t/>
            </a:r>
            <a:endParaRPr i="0" sz="1300" u="none" cap="none" strike="noStrike">
              <a:solidFill>
                <a:srgbClr val="000000"/>
              </a:solidFill>
              <a:latin typeface="Raleway"/>
              <a:ea typeface="Raleway"/>
              <a:cs typeface="Raleway"/>
              <a:sym typeface="Raleway"/>
            </a:endParaRPr>
          </a:p>
        </p:txBody>
      </p:sp>
      <p:sp>
        <p:nvSpPr>
          <p:cNvPr id="610" name="Google Shape;610;p87"/>
          <p:cNvSpPr/>
          <p:nvPr/>
        </p:nvSpPr>
        <p:spPr>
          <a:xfrm>
            <a:off x="3622675" y="2297907"/>
            <a:ext cx="1765200" cy="2444700"/>
          </a:xfrm>
          <a:prstGeom prst="rect">
            <a:avLst/>
          </a:prstGeom>
          <a:noFill/>
          <a:ln cap="flat" cmpd="sng" w="63500">
            <a:solidFill>
              <a:srgbClr val="0000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53B5C6"/>
              </a:buClr>
              <a:buSzPts val="1300"/>
              <a:buFont typeface="Arial"/>
              <a:buNone/>
            </a:pPr>
            <a:r>
              <a:t/>
            </a:r>
            <a:endParaRPr i="0" sz="1300" u="none" cap="none" strike="noStrike">
              <a:solidFill>
                <a:srgbClr val="000000"/>
              </a:solidFill>
              <a:latin typeface="Raleway"/>
              <a:ea typeface="Raleway"/>
              <a:cs typeface="Raleway"/>
              <a:sym typeface="Raleway"/>
            </a:endParaRPr>
          </a:p>
        </p:txBody>
      </p:sp>
      <p:sp>
        <p:nvSpPr>
          <p:cNvPr id="611" name="Google Shape;611;p87"/>
          <p:cNvSpPr/>
          <p:nvPr/>
        </p:nvSpPr>
        <p:spPr>
          <a:xfrm>
            <a:off x="3706813" y="4096544"/>
            <a:ext cx="1596900" cy="573000"/>
          </a:xfrm>
          <a:prstGeom prst="rect">
            <a:avLst/>
          </a:prstGeom>
          <a:solidFill>
            <a:srgbClr val="C0C0C0"/>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1" i="0" lang="en" sz="1300" u="none" cap="none" strike="noStrike">
                <a:solidFill>
                  <a:srgbClr val="000000"/>
                </a:solidFill>
                <a:latin typeface="Raleway"/>
                <a:ea typeface="Raleway"/>
                <a:cs typeface="Raleway"/>
                <a:sym typeface="Raleway"/>
              </a:rPr>
              <a:t>4</a:t>
            </a:r>
            <a:endParaRPr b="1" i="0" sz="1300" u="none" cap="none" strike="noStrike">
              <a:solidFill>
                <a:srgbClr val="000000"/>
              </a:solidFill>
              <a:latin typeface="Raleway"/>
              <a:ea typeface="Raleway"/>
              <a:cs typeface="Raleway"/>
              <a:sym typeface="Raleway"/>
            </a:endParaRPr>
          </a:p>
        </p:txBody>
      </p:sp>
      <p:sp>
        <p:nvSpPr>
          <p:cNvPr id="612" name="Google Shape;612;p87"/>
          <p:cNvSpPr/>
          <p:nvPr/>
        </p:nvSpPr>
        <p:spPr>
          <a:xfrm>
            <a:off x="3698875" y="2343944"/>
            <a:ext cx="395400" cy="573000"/>
          </a:xfrm>
          <a:prstGeom prst="rect">
            <a:avLst/>
          </a:prstGeom>
          <a:solidFill>
            <a:schemeClr val="accent1"/>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1" i="0" lang="en" sz="1300" u="none" cap="none" strike="noStrike">
                <a:solidFill>
                  <a:srgbClr val="000000"/>
                </a:solidFill>
                <a:latin typeface="Raleway"/>
                <a:ea typeface="Raleway"/>
                <a:cs typeface="Raleway"/>
                <a:sym typeface="Raleway"/>
              </a:rPr>
              <a:t>1</a:t>
            </a:r>
            <a:endParaRPr b="1" i="0" sz="1300" u="none" cap="none" strike="noStrike">
              <a:solidFill>
                <a:srgbClr val="000000"/>
              </a:solidFill>
              <a:latin typeface="Raleway"/>
              <a:ea typeface="Raleway"/>
              <a:cs typeface="Raleway"/>
              <a:sym typeface="Raleway"/>
            </a:endParaRPr>
          </a:p>
        </p:txBody>
      </p:sp>
      <p:sp>
        <p:nvSpPr>
          <p:cNvPr id="613" name="Google Shape;613;p87"/>
          <p:cNvSpPr/>
          <p:nvPr/>
        </p:nvSpPr>
        <p:spPr>
          <a:xfrm>
            <a:off x="4097338" y="2343944"/>
            <a:ext cx="404700" cy="573000"/>
          </a:xfrm>
          <a:prstGeom prst="rect">
            <a:avLst/>
          </a:prstGeom>
          <a:solidFill>
            <a:srgbClr val="FF6600"/>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1" i="0" lang="en" sz="1300" u="none" cap="none" strike="noStrike">
                <a:solidFill>
                  <a:srgbClr val="000000"/>
                </a:solidFill>
                <a:latin typeface="Raleway"/>
                <a:ea typeface="Raleway"/>
                <a:cs typeface="Raleway"/>
                <a:sym typeface="Raleway"/>
              </a:rPr>
              <a:t>1</a:t>
            </a:r>
            <a:endParaRPr b="1" i="0" sz="1300" u="none" cap="none" strike="noStrike">
              <a:solidFill>
                <a:srgbClr val="000000"/>
              </a:solidFill>
              <a:latin typeface="Raleway"/>
              <a:ea typeface="Raleway"/>
              <a:cs typeface="Raleway"/>
              <a:sym typeface="Raleway"/>
            </a:endParaRPr>
          </a:p>
        </p:txBody>
      </p:sp>
      <p:sp>
        <p:nvSpPr>
          <p:cNvPr id="614" name="Google Shape;614;p87"/>
          <p:cNvSpPr/>
          <p:nvPr/>
        </p:nvSpPr>
        <p:spPr>
          <a:xfrm>
            <a:off x="4517925" y="2928150"/>
            <a:ext cx="795300" cy="573000"/>
          </a:xfrm>
          <a:prstGeom prst="rect">
            <a:avLst/>
          </a:prstGeom>
          <a:solidFill>
            <a:srgbClr val="00CCFF"/>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1" i="0" lang="en" sz="1300" u="none" cap="none" strike="noStrike">
                <a:solidFill>
                  <a:srgbClr val="000000"/>
                </a:solidFill>
                <a:latin typeface="Raleway"/>
                <a:ea typeface="Raleway"/>
                <a:cs typeface="Raleway"/>
                <a:sym typeface="Raleway"/>
              </a:rPr>
              <a:t>2</a:t>
            </a:r>
            <a:endParaRPr b="1" i="0" sz="1300" u="none" cap="none" strike="noStrike">
              <a:solidFill>
                <a:srgbClr val="000000"/>
              </a:solidFill>
              <a:latin typeface="Raleway"/>
              <a:ea typeface="Raleway"/>
              <a:cs typeface="Raleway"/>
              <a:sym typeface="Raleway"/>
            </a:endParaRPr>
          </a:p>
        </p:txBody>
      </p:sp>
      <p:sp>
        <p:nvSpPr>
          <p:cNvPr id="615" name="Google Shape;615;p87"/>
          <p:cNvSpPr/>
          <p:nvPr/>
        </p:nvSpPr>
        <p:spPr>
          <a:xfrm>
            <a:off x="4516438" y="3512345"/>
            <a:ext cx="795300" cy="573000"/>
          </a:xfrm>
          <a:prstGeom prst="rect">
            <a:avLst/>
          </a:prstGeom>
          <a:solidFill>
            <a:srgbClr val="FFFF00"/>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1" i="0" lang="en" sz="1300" u="none" cap="none" strike="noStrike">
                <a:solidFill>
                  <a:srgbClr val="000000"/>
                </a:solidFill>
                <a:latin typeface="Raleway"/>
                <a:ea typeface="Raleway"/>
                <a:cs typeface="Raleway"/>
                <a:sym typeface="Raleway"/>
              </a:rPr>
              <a:t>2</a:t>
            </a:r>
            <a:endParaRPr b="1" i="0" sz="1300" u="none" cap="none" strike="noStrike">
              <a:solidFill>
                <a:srgbClr val="000000"/>
              </a:solidFill>
              <a:latin typeface="Raleway"/>
              <a:ea typeface="Raleway"/>
              <a:cs typeface="Raleway"/>
              <a:sym typeface="Raleway"/>
            </a:endParaRPr>
          </a:p>
        </p:txBody>
      </p:sp>
      <p:sp>
        <p:nvSpPr>
          <p:cNvPr id="616" name="Google Shape;616;p87"/>
          <p:cNvSpPr/>
          <p:nvPr/>
        </p:nvSpPr>
        <p:spPr>
          <a:xfrm>
            <a:off x="3708400" y="3512345"/>
            <a:ext cx="395400" cy="573000"/>
          </a:xfrm>
          <a:prstGeom prst="rect">
            <a:avLst/>
          </a:prstGeom>
          <a:solidFill>
            <a:srgbClr val="CC99FF"/>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1" i="0" lang="en" sz="1300" u="none" cap="none" strike="noStrike">
                <a:solidFill>
                  <a:srgbClr val="000000"/>
                </a:solidFill>
                <a:latin typeface="Raleway"/>
                <a:ea typeface="Raleway"/>
                <a:cs typeface="Raleway"/>
                <a:sym typeface="Raleway"/>
              </a:rPr>
              <a:t>1</a:t>
            </a:r>
            <a:endParaRPr b="1" i="0" sz="1300" u="none" cap="none" strike="noStrike">
              <a:solidFill>
                <a:srgbClr val="000000"/>
              </a:solidFill>
              <a:latin typeface="Raleway"/>
              <a:ea typeface="Raleway"/>
              <a:cs typeface="Raleway"/>
              <a:sym typeface="Raleway"/>
            </a:endParaRPr>
          </a:p>
        </p:txBody>
      </p:sp>
      <p:sp>
        <p:nvSpPr>
          <p:cNvPr id="617" name="Google Shape;617;p87"/>
          <p:cNvSpPr/>
          <p:nvPr/>
        </p:nvSpPr>
        <p:spPr>
          <a:xfrm>
            <a:off x="4106863" y="3512345"/>
            <a:ext cx="414300" cy="573000"/>
          </a:xfrm>
          <a:prstGeom prst="rect">
            <a:avLst/>
          </a:prstGeom>
          <a:solidFill>
            <a:srgbClr val="FFCC99"/>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1" i="0" lang="en" sz="1300" u="none" cap="none" strike="noStrike">
                <a:solidFill>
                  <a:srgbClr val="000000"/>
                </a:solidFill>
                <a:latin typeface="Raleway"/>
                <a:ea typeface="Raleway"/>
                <a:cs typeface="Raleway"/>
                <a:sym typeface="Raleway"/>
              </a:rPr>
              <a:t>1</a:t>
            </a:r>
            <a:endParaRPr b="1" i="0" sz="1300" u="none" cap="none" strike="noStrike">
              <a:solidFill>
                <a:srgbClr val="000000"/>
              </a:solidFill>
              <a:latin typeface="Raleway"/>
              <a:ea typeface="Raleway"/>
              <a:cs typeface="Raleway"/>
              <a:sym typeface="Raleway"/>
            </a:endParaRPr>
          </a:p>
        </p:txBody>
      </p:sp>
      <p:sp>
        <p:nvSpPr>
          <p:cNvPr id="618" name="Google Shape;618;p87"/>
          <p:cNvSpPr txBox="1"/>
          <p:nvPr/>
        </p:nvSpPr>
        <p:spPr>
          <a:xfrm>
            <a:off x="5567363" y="3383757"/>
            <a:ext cx="662100" cy="381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900"/>
              <a:buFont typeface="Arial"/>
              <a:buNone/>
            </a:pPr>
            <a:r>
              <a:rPr i="0" lang="en" sz="1900" u="none" cap="none" strike="noStrike">
                <a:solidFill>
                  <a:srgbClr val="000000"/>
                </a:solidFill>
                <a:latin typeface="Raleway"/>
                <a:ea typeface="Raleway"/>
                <a:cs typeface="Raleway"/>
                <a:sym typeface="Raleway"/>
              </a:rPr>
              <a:t>= 12</a:t>
            </a:r>
            <a:endParaRPr i="0" sz="1900" u="none" cap="none" strike="noStrike">
              <a:solidFill>
                <a:srgbClr val="000000"/>
              </a:solidFill>
              <a:latin typeface="Raleway"/>
              <a:ea typeface="Raleway"/>
              <a:cs typeface="Raleway"/>
              <a:sym typeface="Raleway"/>
            </a:endParaRPr>
          </a:p>
        </p:txBody>
      </p:sp>
      <p:sp>
        <p:nvSpPr>
          <p:cNvPr id="619" name="Google Shape;619;p87"/>
          <p:cNvSpPr txBox="1"/>
          <p:nvPr/>
        </p:nvSpPr>
        <p:spPr>
          <a:xfrm>
            <a:off x="6338669" y="1500925"/>
            <a:ext cx="1975200" cy="6096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700"/>
              <a:buFont typeface="Arial"/>
              <a:buNone/>
            </a:pPr>
            <a:r>
              <a:rPr b="1" i="0" lang="en" sz="1700" u="none" cap="none" strike="noStrike">
                <a:solidFill>
                  <a:srgbClr val="000000"/>
                </a:solidFill>
                <a:latin typeface="Raleway"/>
                <a:ea typeface="Raleway"/>
                <a:cs typeface="Raleway"/>
                <a:sym typeface="Raleway"/>
              </a:rPr>
              <a:t>Next Planned</a:t>
            </a:r>
            <a:endParaRPr i="0" sz="1400" u="none" cap="none" strike="noStrike">
              <a:solidFill>
                <a:srgbClr val="000000"/>
              </a:solidFill>
              <a:latin typeface="Raleway"/>
              <a:ea typeface="Raleway"/>
              <a:cs typeface="Raleway"/>
              <a:sym typeface="Raleway"/>
            </a:endParaRPr>
          </a:p>
          <a:p>
            <a:pPr indent="0" lvl="0" marL="0" marR="0" rtl="0" algn="ctr">
              <a:lnSpc>
                <a:spcPct val="100000"/>
              </a:lnSpc>
              <a:spcBef>
                <a:spcPts val="0"/>
              </a:spcBef>
              <a:spcAft>
                <a:spcPts val="0"/>
              </a:spcAft>
              <a:buClr>
                <a:srgbClr val="000000"/>
              </a:buClr>
              <a:buSzPts val="1700"/>
              <a:buFont typeface="Arial"/>
              <a:buNone/>
            </a:pPr>
            <a:r>
              <a:rPr b="1" i="0" lang="en" sz="1700" u="none" cap="none" strike="noStrike">
                <a:solidFill>
                  <a:srgbClr val="000000"/>
                </a:solidFill>
                <a:latin typeface="Raleway"/>
                <a:ea typeface="Raleway"/>
                <a:cs typeface="Raleway"/>
                <a:sym typeface="Raleway"/>
              </a:rPr>
              <a:t>Velocity</a:t>
            </a:r>
            <a:endParaRPr b="1" i="0" sz="1700" u="none" cap="none" strike="noStrike">
              <a:solidFill>
                <a:srgbClr val="000000"/>
              </a:solidFill>
              <a:latin typeface="Raleway"/>
              <a:ea typeface="Raleway"/>
              <a:cs typeface="Raleway"/>
              <a:sym typeface="Raleway"/>
            </a:endParaRPr>
          </a:p>
        </p:txBody>
      </p:sp>
      <p:sp>
        <p:nvSpPr>
          <p:cNvPr id="620" name="Google Shape;620;p87"/>
          <p:cNvSpPr/>
          <p:nvPr/>
        </p:nvSpPr>
        <p:spPr>
          <a:xfrm>
            <a:off x="6443663" y="2807494"/>
            <a:ext cx="1765200" cy="1919400"/>
          </a:xfrm>
          <a:prstGeom prst="rect">
            <a:avLst/>
          </a:prstGeom>
          <a:noFill/>
          <a:ln cap="flat" cmpd="sng" w="63500">
            <a:solidFill>
              <a:srgbClr val="0000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53B5C6"/>
              </a:buClr>
              <a:buSzPts val="1300"/>
              <a:buFont typeface="Arial"/>
              <a:buNone/>
            </a:pPr>
            <a:r>
              <a:t/>
            </a:r>
            <a:endParaRPr i="0" sz="1300" u="none" cap="none" strike="noStrike">
              <a:solidFill>
                <a:srgbClr val="000000"/>
              </a:solidFill>
              <a:latin typeface="Raleway"/>
              <a:ea typeface="Raleway"/>
              <a:cs typeface="Raleway"/>
              <a:sym typeface="Raleway"/>
            </a:endParaRPr>
          </a:p>
        </p:txBody>
      </p:sp>
      <p:sp>
        <p:nvSpPr>
          <p:cNvPr id="621" name="Google Shape;621;p87"/>
          <p:cNvSpPr/>
          <p:nvPr/>
        </p:nvSpPr>
        <p:spPr>
          <a:xfrm>
            <a:off x="6467475" y="2215357"/>
            <a:ext cx="1716000" cy="109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53B5C6"/>
              </a:buClr>
              <a:buSzPts val="1300"/>
              <a:buFont typeface="Arial"/>
              <a:buNone/>
            </a:pPr>
            <a:r>
              <a:t/>
            </a:r>
            <a:endParaRPr i="0" sz="1300" u="none" cap="none" strike="noStrike">
              <a:solidFill>
                <a:srgbClr val="000000"/>
              </a:solidFill>
              <a:latin typeface="Raleway"/>
              <a:ea typeface="Raleway"/>
              <a:cs typeface="Raleway"/>
              <a:sym typeface="Raleway"/>
            </a:endParaRPr>
          </a:p>
        </p:txBody>
      </p:sp>
      <p:sp>
        <p:nvSpPr>
          <p:cNvPr id="622" name="Google Shape;622;p87"/>
          <p:cNvSpPr/>
          <p:nvPr/>
        </p:nvSpPr>
        <p:spPr>
          <a:xfrm>
            <a:off x="6464300" y="2748757"/>
            <a:ext cx="1716000" cy="109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53B5C6"/>
              </a:buClr>
              <a:buSzPts val="1300"/>
              <a:buFont typeface="Arial"/>
              <a:buNone/>
            </a:pPr>
            <a:r>
              <a:t/>
            </a:r>
            <a:endParaRPr i="0" sz="1300" u="none" cap="none" strike="noStrike">
              <a:solidFill>
                <a:srgbClr val="000000"/>
              </a:solidFill>
              <a:latin typeface="Raleway"/>
              <a:ea typeface="Raleway"/>
              <a:cs typeface="Raleway"/>
              <a:sym typeface="Raleway"/>
            </a:endParaRPr>
          </a:p>
        </p:txBody>
      </p:sp>
      <p:sp>
        <p:nvSpPr>
          <p:cNvPr id="623" name="Google Shape;623;p87"/>
          <p:cNvSpPr/>
          <p:nvPr/>
        </p:nvSpPr>
        <p:spPr>
          <a:xfrm>
            <a:off x="6527800" y="4080669"/>
            <a:ext cx="1596900" cy="573000"/>
          </a:xfrm>
          <a:prstGeom prst="rect">
            <a:avLst/>
          </a:prstGeom>
          <a:solidFill>
            <a:srgbClr val="339966"/>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1" i="0" lang="en" sz="1300" u="none" cap="none" strike="noStrike">
                <a:solidFill>
                  <a:srgbClr val="000000"/>
                </a:solidFill>
                <a:latin typeface="Raleway"/>
                <a:ea typeface="Raleway"/>
                <a:cs typeface="Raleway"/>
                <a:sym typeface="Raleway"/>
              </a:rPr>
              <a:t>4</a:t>
            </a:r>
            <a:endParaRPr b="1" i="0" sz="1300" u="none" cap="none" strike="noStrike">
              <a:solidFill>
                <a:srgbClr val="000000"/>
              </a:solidFill>
              <a:latin typeface="Raleway"/>
              <a:ea typeface="Raleway"/>
              <a:cs typeface="Raleway"/>
              <a:sym typeface="Raleway"/>
            </a:endParaRPr>
          </a:p>
        </p:txBody>
      </p:sp>
      <p:sp>
        <p:nvSpPr>
          <p:cNvPr id="624" name="Google Shape;624;p87"/>
          <p:cNvSpPr/>
          <p:nvPr/>
        </p:nvSpPr>
        <p:spPr>
          <a:xfrm>
            <a:off x="6530875" y="2912275"/>
            <a:ext cx="795300" cy="573000"/>
          </a:xfrm>
          <a:prstGeom prst="rect">
            <a:avLst/>
          </a:prstGeom>
          <a:solidFill>
            <a:srgbClr val="FFFF99"/>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1" i="0" lang="en" sz="1300" u="none" cap="none" strike="noStrike">
                <a:solidFill>
                  <a:srgbClr val="000000"/>
                </a:solidFill>
                <a:latin typeface="Raleway"/>
                <a:ea typeface="Raleway"/>
                <a:cs typeface="Raleway"/>
                <a:sym typeface="Raleway"/>
              </a:rPr>
              <a:t>2</a:t>
            </a:r>
            <a:endParaRPr b="1" i="0" sz="1300" u="none" cap="none" strike="noStrike">
              <a:solidFill>
                <a:srgbClr val="000000"/>
              </a:solidFill>
              <a:latin typeface="Raleway"/>
              <a:ea typeface="Raleway"/>
              <a:cs typeface="Raleway"/>
              <a:sym typeface="Raleway"/>
            </a:endParaRPr>
          </a:p>
        </p:txBody>
      </p:sp>
      <p:sp>
        <p:nvSpPr>
          <p:cNvPr id="625" name="Google Shape;625;p87"/>
          <p:cNvSpPr/>
          <p:nvPr/>
        </p:nvSpPr>
        <p:spPr>
          <a:xfrm>
            <a:off x="7326313" y="2912269"/>
            <a:ext cx="807900" cy="573000"/>
          </a:xfrm>
          <a:prstGeom prst="rect">
            <a:avLst/>
          </a:prstGeom>
          <a:solidFill>
            <a:srgbClr val="000000"/>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300"/>
              <a:buFont typeface="Arial"/>
              <a:buNone/>
            </a:pPr>
            <a:r>
              <a:rPr b="1" i="0" lang="en" sz="1300" u="none" cap="none" strike="noStrike">
                <a:solidFill>
                  <a:srgbClr val="FFFFFF"/>
                </a:solidFill>
                <a:latin typeface="Raleway"/>
                <a:ea typeface="Raleway"/>
                <a:cs typeface="Raleway"/>
                <a:sym typeface="Raleway"/>
              </a:rPr>
              <a:t>2</a:t>
            </a:r>
            <a:endParaRPr b="1" i="0" sz="1300" u="none" cap="none" strike="noStrike">
              <a:solidFill>
                <a:srgbClr val="FFFFFF"/>
              </a:solidFill>
              <a:latin typeface="Raleway"/>
              <a:ea typeface="Raleway"/>
              <a:cs typeface="Raleway"/>
              <a:sym typeface="Raleway"/>
            </a:endParaRPr>
          </a:p>
        </p:txBody>
      </p:sp>
      <p:sp>
        <p:nvSpPr>
          <p:cNvPr id="626" name="Google Shape;626;p87"/>
          <p:cNvSpPr txBox="1"/>
          <p:nvPr/>
        </p:nvSpPr>
        <p:spPr>
          <a:xfrm>
            <a:off x="8388350" y="3367882"/>
            <a:ext cx="662100" cy="381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900"/>
              <a:buFont typeface="Arial"/>
              <a:buNone/>
            </a:pPr>
            <a:r>
              <a:rPr i="0" lang="en" sz="1900" u="none" cap="none" strike="noStrike">
                <a:solidFill>
                  <a:srgbClr val="000000"/>
                </a:solidFill>
                <a:latin typeface="Raleway"/>
                <a:ea typeface="Raleway"/>
                <a:cs typeface="Raleway"/>
                <a:sym typeface="Raleway"/>
              </a:rPr>
              <a:t>= 12</a:t>
            </a:r>
            <a:endParaRPr i="0" sz="1900" u="none" cap="none" strike="noStrike">
              <a:solidFill>
                <a:srgbClr val="000000"/>
              </a:solidFill>
              <a:latin typeface="Raleway"/>
              <a:ea typeface="Raleway"/>
              <a:cs typeface="Raleway"/>
              <a:sym typeface="Raleway"/>
            </a:endParaRPr>
          </a:p>
        </p:txBody>
      </p:sp>
      <p:sp>
        <p:nvSpPr>
          <p:cNvPr id="627" name="Google Shape;627;p87"/>
          <p:cNvSpPr/>
          <p:nvPr/>
        </p:nvSpPr>
        <p:spPr>
          <a:xfrm>
            <a:off x="6527800" y="3496469"/>
            <a:ext cx="1596900" cy="573000"/>
          </a:xfrm>
          <a:prstGeom prst="rect">
            <a:avLst/>
          </a:prstGeom>
          <a:solidFill>
            <a:srgbClr val="666699"/>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1" i="0" lang="en" sz="1300" u="none" cap="none" strike="noStrike">
                <a:solidFill>
                  <a:srgbClr val="000000"/>
                </a:solidFill>
                <a:latin typeface="Raleway"/>
                <a:ea typeface="Raleway"/>
                <a:cs typeface="Raleway"/>
                <a:sym typeface="Raleway"/>
              </a:rPr>
              <a:t>4</a:t>
            </a:r>
            <a:endParaRPr b="1" i="0" sz="1300" u="none" cap="none" strike="noStrike">
              <a:solidFill>
                <a:srgbClr val="000000"/>
              </a:solidFill>
              <a:latin typeface="Raleway"/>
              <a:ea typeface="Raleway"/>
              <a:cs typeface="Raleway"/>
              <a:sym typeface="Raleway"/>
            </a:endParaRPr>
          </a:p>
        </p:txBody>
      </p:sp>
      <p:sp>
        <p:nvSpPr>
          <p:cNvPr id="628" name="Google Shape;628;p87"/>
          <p:cNvSpPr/>
          <p:nvPr/>
        </p:nvSpPr>
        <p:spPr>
          <a:xfrm rot="-5400000">
            <a:off x="-659225" y="793275"/>
            <a:ext cx="1772700" cy="3078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000000"/>
              </a:buClr>
              <a:buSzPts val="800"/>
              <a:buFont typeface="Arial"/>
              <a:buNone/>
            </a:pPr>
            <a:r>
              <a:t/>
            </a:r>
            <a:endParaRPr b="1" i="0" sz="1500" u="none" cap="none" strike="noStrike">
              <a:solidFill>
                <a:srgbClr val="0A0A3E"/>
              </a:solidFill>
              <a:latin typeface="Raleway"/>
              <a:ea typeface="Raleway"/>
              <a:cs typeface="Raleway"/>
              <a:sym typeface="Raleway"/>
            </a:endParaRPr>
          </a:p>
        </p:txBody>
      </p:sp>
      <p:sp>
        <p:nvSpPr>
          <p:cNvPr id="629" name="Google Shape;629;p87"/>
          <p:cNvSpPr txBox="1"/>
          <p:nvPr>
            <p:ph type="title"/>
          </p:nvPr>
        </p:nvSpPr>
        <p:spPr>
          <a:xfrm>
            <a:off x="144900" y="-23700"/>
            <a:ext cx="7688700" cy="535200"/>
          </a:xfrm>
          <a:prstGeom prst="rect">
            <a:avLst/>
          </a:prstGeom>
        </p:spPr>
        <p:txBody>
          <a:bodyPr anchorCtr="0" anchor="ctr" bIns="91425" lIns="91425" spcFirstLastPara="1" rIns="91425" wrap="square" tIns="91425">
            <a:noAutofit/>
          </a:bodyPr>
          <a:lstStyle/>
          <a:p>
            <a:pPr indent="0" lvl="0" marL="0" rtl="0" algn="l">
              <a:lnSpc>
                <a:spcPct val="90000"/>
              </a:lnSpc>
              <a:spcBef>
                <a:spcPts val="0"/>
              </a:spcBef>
              <a:spcAft>
                <a:spcPts val="0"/>
              </a:spcAft>
              <a:buNone/>
            </a:pPr>
            <a:r>
              <a:rPr lang="en" sz="1500">
                <a:solidFill>
                  <a:srgbClr val="0A0A3E"/>
                </a:solidFill>
              </a:rPr>
              <a:t>Planned Velocity</a:t>
            </a:r>
            <a:endParaRPr sz="1500">
              <a:solidFill>
                <a:srgbClr val="0A0A3E"/>
              </a:solidFill>
            </a:endParaRPr>
          </a:p>
        </p:txBody>
      </p:sp>
      <p:sp>
        <p:nvSpPr>
          <p:cNvPr id="630" name="Google Shape;630;p87"/>
          <p:cNvSpPr/>
          <p:nvPr/>
        </p:nvSpPr>
        <p:spPr>
          <a:xfrm>
            <a:off x="1044450" y="2379982"/>
            <a:ext cx="395400" cy="573000"/>
          </a:xfrm>
          <a:prstGeom prst="rect">
            <a:avLst/>
          </a:prstGeom>
          <a:solidFill>
            <a:schemeClr val="accent1"/>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1" i="0" lang="en" sz="1300" u="none" cap="none" strike="noStrike">
                <a:solidFill>
                  <a:srgbClr val="000000"/>
                </a:solidFill>
                <a:latin typeface="Raleway"/>
                <a:ea typeface="Raleway"/>
                <a:cs typeface="Raleway"/>
                <a:sym typeface="Raleway"/>
              </a:rPr>
              <a:t>1</a:t>
            </a:r>
            <a:endParaRPr b="1" i="0" sz="1300" u="none" cap="none" strike="noStrike">
              <a:solidFill>
                <a:srgbClr val="000000"/>
              </a:solidFill>
              <a:latin typeface="Raleway"/>
              <a:ea typeface="Raleway"/>
              <a:cs typeface="Raleway"/>
              <a:sym typeface="Raleway"/>
            </a:endParaRPr>
          </a:p>
        </p:txBody>
      </p:sp>
      <p:sp>
        <p:nvSpPr>
          <p:cNvPr id="631" name="Google Shape;631;p87"/>
          <p:cNvSpPr/>
          <p:nvPr/>
        </p:nvSpPr>
        <p:spPr>
          <a:xfrm>
            <a:off x="1430338" y="2379969"/>
            <a:ext cx="404700" cy="573000"/>
          </a:xfrm>
          <a:prstGeom prst="rect">
            <a:avLst/>
          </a:prstGeom>
          <a:solidFill>
            <a:srgbClr val="FF6600"/>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1" i="0" lang="en" sz="1300" u="none" cap="none" strike="noStrike">
                <a:solidFill>
                  <a:srgbClr val="000000"/>
                </a:solidFill>
                <a:latin typeface="Raleway"/>
                <a:ea typeface="Raleway"/>
                <a:cs typeface="Raleway"/>
                <a:sym typeface="Raleway"/>
              </a:rPr>
              <a:t>1</a:t>
            </a:r>
            <a:endParaRPr b="1" i="0" sz="1300" u="none" cap="none" strike="noStrike">
              <a:solidFill>
                <a:srgbClr val="000000"/>
              </a:solidFill>
              <a:latin typeface="Raleway"/>
              <a:ea typeface="Raleway"/>
              <a:cs typeface="Raleway"/>
              <a:sym typeface="Raleway"/>
            </a:endParaRPr>
          </a:p>
        </p:txBody>
      </p:sp>
      <p:sp>
        <p:nvSpPr>
          <p:cNvPr id="632" name="Google Shape;632;p87"/>
          <p:cNvSpPr/>
          <p:nvPr/>
        </p:nvSpPr>
        <p:spPr>
          <a:xfrm>
            <a:off x="1838125" y="2952975"/>
            <a:ext cx="795300" cy="573000"/>
          </a:xfrm>
          <a:prstGeom prst="rect">
            <a:avLst/>
          </a:prstGeom>
          <a:solidFill>
            <a:srgbClr val="00CCFF"/>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1" i="0" lang="en" sz="1300" u="none" cap="none" strike="noStrike">
                <a:solidFill>
                  <a:srgbClr val="000000"/>
                </a:solidFill>
                <a:latin typeface="Raleway"/>
                <a:ea typeface="Raleway"/>
                <a:cs typeface="Raleway"/>
                <a:sym typeface="Raleway"/>
              </a:rPr>
              <a:t>2</a:t>
            </a:r>
            <a:endParaRPr b="1" i="0" sz="1300" u="none" cap="none" strike="noStrike">
              <a:solidFill>
                <a:srgbClr val="000000"/>
              </a:solidFill>
              <a:latin typeface="Raleway"/>
              <a:ea typeface="Raleway"/>
              <a:cs typeface="Raleway"/>
              <a:sym typeface="Raleway"/>
            </a:endParaRPr>
          </a:p>
        </p:txBody>
      </p:sp>
      <p:sp>
        <p:nvSpPr>
          <p:cNvPr id="633" name="Google Shape;633;p87"/>
          <p:cNvSpPr/>
          <p:nvPr/>
        </p:nvSpPr>
        <p:spPr>
          <a:xfrm>
            <a:off x="1044450" y="3512357"/>
            <a:ext cx="395400" cy="573000"/>
          </a:xfrm>
          <a:prstGeom prst="rect">
            <a:avLst/>
          </a:prstGeom>
          <a:solidFill>
            <a:srgbClr val="CC99FF"/>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1" i="0" lang="en" sz="1300" u="none" cap="none" strike="noStrike">
                <a:solidFill>
                  <a:srgbClr val="000000"/>
                </a:solidFill>
                <a:latin typeface="Raleway"/>
                <a:ea typeface="Raleway"/>
                <a:cs typeface="Raleway"/>
                <a:sym typeface="Raleway"/>
              </a:rPr>
              <a:t>1</a:t>
            </a:r>
            <a:endParaRPr b="1" i="0" sz="1300" u="none" cap="none" strike="noStrike">
              <a:solidFill>
                <a:srgbClr val="000000"/>
              </a:solidFill>
              <a:latin typeface="Raleway"/>
              <a:ea typeface="Raleway"/>
              <a:cs typeface="Raleway"/>
              <a:sym typeface="Raleway"/>
            </a:endParaRPr>
          </a:p>
        </p:txBody>
      </p:sp>
      <p:sp>
        <p:nvSpPr>
          <p:cNvPr id="634" name="Google Shape;634;p87"/>
          <p:cNvSpPr/>
          <p:nvPr/>
        </p:nvSpPr>
        <p:spPr>
          <a:xfrm>
            <a:off x="1425538" y="3512345"/>
            <a:ext cx="414300" cy="573000"/>
          </a:xfrm>
          <a:prstGeom prst="rect">
            <a:avLst/>
          </a:prstGeom>
          <a:solidFill>
            <a:srgbClr val="FFCC99"/>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1" i="0" lang="en" sz="1300" u="none" cap="none" strike="noStrike">
                <a:solidFill>
                  <a:srgbClr val="000000"/>
                </a:solidFill>
                <a:latin typeface="Raleway"/>
                <a:ea typeface="Raleway"/>
                <a:cs typeface="Raleway"/>
                <a:sym typeface="Raleway"/>
              </a:rPr>
              <a:t>1</a:t>
            </a:r>
            <a:endParaRPr b="1" i="0" sz="1300" u="none" cap="none" strike="noStrike">
              <a:solidFill>
                <a:srgbClr val="000000"/>
              </a:solidFill>
              <a:latin typeface="Raleway"/>
              <a:ea typeface="Raleway"/>
              <a:cs typeface="Raleway"/>
              <a:sym typeface="Raleway"/>
            </a:endParaRPr>
          </a:p>
        </p:txBody>
      </p:sp>
      <p:sp>
        <p:nvSpPr>
          <p:cNvPr id="635" name="Google Shape;635;p87"/>
          <p:cNvSpPr/>
          <p:nvPr/>
        </p:nvSpPr>
        <p:spPr>
          <a:xfrm>
            <a:off x="1844425" y="3512350"/>
            <a:ext cx="795300" cy="573000"/>
          </a:xfrm>
          <a:prstGeom prst="rect">
            <a:avLst/>
          </a:prstGeom>
          <a:solidFill>
            <a:srgbClr val="FFFF00"/>
          </a:solidFill>
          <a:ln cap="flat" cmpd="sng" w="9525">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00"/>
              <a:buFont typeface="Arial"/>
              <a:buNone/>
            </a:pPr>
            <a:r>
              <a:rPr b="1" i="0" lang="en" sz="1300" u="none" cap="none" strike="noStrike">
                <a:solidFill>
                  <a:srgbClr val="000000"/>
                </a:solidFill>
                <a:latin typeface="Raleway"/>
                <a:ea typeface="Raleway"/>
                <a:cs typeface="Raleway"/>
                <a:sym typeface="Raleway"/>
              </a:rPr>
              <a:t>2</a:t>
            </a:r>
            <a:endParaRPr b="1" i="0" sz="1300" u="none" cap="none" strike="noStrike">
              <a:solidFill>
                <a:srgbClr val="000000"/>
              </a:solidFill>
              <a:latin typeface="Raleway"/>
              <a:ea typeface="Raleway"/>
              <a:cs typeface="Raleway"/>
              <a:sym typeface="Raleway"/>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623"/>
                                        </p:tgtEl>
                                        <p:attrNameLst>
                                          <p:attrName>style.visibility</p:attrName>
                                        </p:attrNameLst>
                                      </p:cBhvr>
                                      <p:to>
                                        <p:strVal val="visible"/>
                                      </p:to>
                                    </p:set>
                                    <p:anim calcmode="lin" valueType="num">
                                      <p:cBhvr additive="base">
                                        <p:cTn dur="1000"/>
                                        <p:tgtEl>
                                          <p:spTgt spid="623"/>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627"/>
                                        </p:tgtEl>
                                        <p:attrNameLst>
                                          <p:attrName>style.visibility</p:attrName>
                                        </p:attrNameLst>
                                      </p:cBhvr>
                                      <p:to>
                                        <p:strVal val="visible"/>
                                      </p:to>
                                    </p:set>
                                    <p:anim calcmode="lin" valueType="num">
                                      <p:cBhvr additive="base">
                                        <p:cTn dur="1000"/>
                                        <p:tgtEl>
                                          <p:spTgt spid="627"/>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624"/>
                                        </p:tgtEl>
                                        <p:attrNameLst>
                                          <p:attrName>style.visibility</p:attrName>
                                        </p:attrNameLst>
                                      </p:cBhvr>
                                      <p:to>
                                        <p:strVal val="visible"/>
                                      </p:to>
                                    </p:set>
                                    <p:anim calcmode="lin" valueType="num">
                                      <p:cBhvr additive="base">
                                        <p:cTn dur="1000"/>
                                        <p:tgtEl>
                                          <p:spTgt spid="624"/>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625"/>
                                        </p:tgtEl>
                                        <p:attrNameLst>
                                          <p:attrName>style.visibility</p:attrName>
                                        </p:attrNameLst>
                                      </p:cBhvr>
                                      <p:to>
                                        <p:strVal val="visible"/>
                                      </p:to>
                                    </p:set>
                                    <p:anim calcmode="lin" valueType="num">
                                      <p:cBhvr additive="base">
                                        <p:cTn dur="1000"/>
                                        <p:tgtEl>
                                          <p:spTgt spid="625"/>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9" name="Shape 639"/>
        <p:cNvGrpSpPr/>
        <p:nvPr/>
      </p:nvGrpSpPr>
      <p:grpSpPr>
        <a:xfrm>
          <a:off x="0" y="0"/>
          <a:ext cx="0" cy="0"/>
          <a:chOff x="0" y="0"/>
          <a:chExt cx="0" cy="0"/>
        </a:xfrm>
      </p:grpSpPr>
      <p:sp>
        <p:nvSpPr>
          <p:cNvPr id="640" name="Google Shape;640;p88"/>
          <p:cNvSpPr txBox="1"/>
          <p:nvPr>
            <p:ph type="title"/>
          </p:nvPr>
        </p:nvSpPr>
        <p:spPr>
          <a:xfrm>
            <a:off x="144900" y="-23700"/>
            <a:ext cx="7688700" cy="535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Estimation</a:t>
            </a:r>
            <a:endParaRPr/>
          </a:p>
        </p:txBody>
      </p:sp>
      <p:sp>
        <p:nvSpPr>
          <p:cNvPr id="641" name="Google Shape;641;p88"/>
          <p:cNvSpPr txBox="1"/>
          <p:nvPr>
            <p:ph idx="1" type="body"/>
          </p:nvPr>
        </p:nvSpPr>
        <p:spPr>
          <a:xfrm>
            <a:off x="246400" y="745250"/>
            <a:ext cx="6056400" cy="4245900"/>
          </a:xfrm>
          <a:prstGeom prst="rect">
            <a:avLst/>
          </a:prstGeom>
        </p:spPr>
        <p:txBody>
          <a:bodyPr anchorCtr="0" anchor="t" bIns="91425" lIns="91425" spcFirstLastPara="1" rIns="91425" wrap="square" tIns="91425">
            <a:noAutofit/>
          </a:bodyPr>
          <a:lstStyle/>
          <a:p>
            <a:pPr indent="-317500" lvl="0" marL="457200" rtl="0" algn="l">
              <a:lnSpc>
                <a:spcPct val="150000"/>
              </a:lnSpc>
              <a:spcBef>
                <a:spcPts val="0"/>
              </a:spcBef>
              <a:spcAft>
                <a:spcPts val="0"/>
              </a:spcAft>
              <a:buClr>
                <a:srgbClr val="415970"/>
              </a:buClr>
              <a:buSzPts val="1400"/>
              <a:buFont typeface="Raleway"/>
              <a:buChar char="●"/>
            </a:pPr>
            <a:r>
              <a:rPr lang="en" sz="1400">
                <a:latin typeface="Raleway"/>
                <a:ea typeface="Raleway"/>
                <a:cs typeface="Raleway"/>
                <a:sym typeface="Raleway"/>
              </a:rPr>
              <a:t>An estimate is our best guess for what can be achieved and by when.</a:t>
            </a:r>
            <a:endParaRPr sz="1400">
              <a:latin typeface="Raleway"/>
              <a:ea typeface="Raleway"/>
              <a:cs typeface="Raleway"/>
              <a:sym typeface="Raleway"/>
            </a:endParaRPr>
          </a:p>
          <a:p>
            <a:pPr indent="-317500" lvl="0" marL="457200" rtl="0" algn="l">
              <a:lnSpc>
                <a:spcPct val="150000"/>
              </a:lnSpc>
              <a:spcBef>
                <a:spcPts val="1000"/>
              </a:spcBef>
              <a:spcAft>
                <a:spcPts val="0"/>
              </a:spcAft>
              <a:buClr>
                <a:srgbClr val="415970"/>
              </a:buClr>
              <a:buSzPts val="1400"/>
              <a:buFont typeface="Raleway"/>
              <a:buChar char="●"/>
            </a:pPr>
            <a:r>
              <a:rPr lang="en" sz="1400">
                <a:latin typeface="Raleway"/>
                <a:ea typeface="Raleway"/>
                <a:cs typeface="Raleway"/>
                <a:sym typeface="Raleway"/>
              </a:rPr>
              <a:t>Estimation is done in points.</a:t>
            </a:r>
            <a:endParaRPr sz="1400">
              <a:latin typeface="Raleway"/>
              <a:ea typeface="Raleway"/>
              <a:cs typeface="Raleway"/>
              <a:sym typeface="Raleway"/>
            </a:endParaRPr>
          </a:p>
          <a:p>
            <a:pPr indent="-317500" lvl="0" marL="457200" rtl="0" algn="l">
              <a:lnSpc>
                <a:spcPct val="150000"/>
              </a:lnSpc>
              <a:spcBef>
                <a:spcPts val="1000"/>
              </a:spcBef>
              <a:spcAft>
                <a:spcPts val="0"/>
              </a:spcAft>
              <a:buClr>
                <a:srgbClr val="415970"/>
              </a:buClr>
              <a:buSzPts val="1400"/>
              <a:buFont typeface="Raleway"/>
              <a:buChar char="●"/>
            </a:pPr>
            <a:r>
              <a:rPr lang="en" sz="1400">
                <a:latin typeface="Raleway"/>
                <a:ea typeface="Raleway"/>
                <a:cs typeface="Raleway"/>
                <a:sym typeface="Raleway"/>
              </a:rPr>
              <a:t>It’s a team sport</a:t>
            </a:r>
            <a:endParaRPr sz="1400">
              <a:latin typeface="Raleway"/>
              <a:ea typeface="Raleway"/>
              <a:cs typeface="Raleway"/>
              <a:sym typeface="Raleway"/>
            </a:endParaRPr>
          </a:p>
          <a:p>
            <a:pPr indent="-317500" lvl="0" marL="457200" rtl="0" algn="l">
              <a:lnSpc>
                <a:spcPct val="150000"/>
              </a:lnSpc>
              <a:spcBef>
                <a:spcPts val="1000"/>
              </a:spcBef>
              <a:spcAft>
                <a:spcPts val="0"/>
              </a:spcAft>
              <a:buClr>
                <a:srgbClr val="415970"/>
              </a:buClr>
              <a:buSzPts val="1400"/>
              <a:buFont typeface="Raleway"/>
              <a:buChar char="●"/>
            </a:pPr>
            <a:r>
              <a:rPr lang="en" sz="1400">
                <a:latin typeface="Raleway"/>
                <a:ea typeface="Raleway"/>
                <a:cs typeface="Raleway"/>
                <a:sym typeface="Raleway"/>
              </a:rPr>
              <a:t>Team should agree on upper limit</a:t>
            </a:r>
            <a:endParaRPr sz="1400">
              <a:latin typeface="Raleway"/>
              <a:ea typeface="Raleway"/>
              <a:cs typeface="Raleway"/>
              <a:sym typeface="Raleway"/>
            </a:endParaRPr>
          </a:p>
          <a:p>
            <a:pPr indent="-317500" lvl="0" marL="457200" rtl="0" algn="l">
              <a:lnSpc>
                <a:spcPct val="150000"/>
              </a:lnSpc>
              <a:spcBef>
                <a:spcPts val="1000"/>
              </a:spcBef>
              <a:spcAft>
                <a:spcPts val="0"/>
              </a:spcAft>
              <a:buClr>
                <a:srgbClr val="415970"/>
              </a:buClr>
              <a:buSzPts val="1400"/>
              <a:buFont typeface="Raleway"/>
              <a:buChar char="●"/>
            </a:pPr>
            <a:r>
              <a:rPr lang="en" sz="1400">
                <a:latin typeface="Raleway"/>
                <a:ea typeface="Raleway"/>
                <a:cs typeface="Raleway"/>
                <a:sym typeface="Raleway"/>
              </a:rPr>
              <a:t>Gives PO insight to help prioritise</a:t>
            </a:r>
            <a:endParaRPr sz="1400">
              <a:latin typeface="Raleway"/>
              <a:ea typeface="Raleway"/>
              <a:cs typeface="Raleway"/>
              <a:sym typeface="Raleway"/>
            </a:endParaRPr>
          </a:p>
          <a:p>
            <a:pPr indent="-317500" lvl="0" marL="457200" rtl="0" algn="l">
              <a:lnSpc>
                <a:spcPct val="150000"/>
              </a:lnSpc>
              <a:spcBef>
                <a:spcPts val="1000"/>
              </a:spcBef>
              <a:spcAft>
                <a:spcPts val="0"/>
              </a:spcAft>
              <a:buClr>
                <a:srgbClr val="415970"/>
              </a:buClr>
              <a:buSzPts val="1400"/>
              <a:buFont typeface="Raleway"/>
              <a:buChar char="●"/>
            </a:pPr>
            <a:r>
              <a:rPr lang="en" sz="1400">
                <a:latin typeface="Raleway"/>
                <a:ea typeface="Raleway"/>
                <a:cs typeface="Raleway"/>
                <a:sym typeface="Raleway"/>
              </a:rPr>
              <a:t>Learn from past estimates </a:t>
            </a:r>
            <a:endParaRPr sz="1400">
              <a:latin typeface="Raleway"/>
              <a:ea typeface="Raleway"/>
              <a:cs typeface="Raleway"/>
              <a:sym typeface="Raleway"/>
            </a:endParaRPr>
          </a:p>
          <a:p>
            <a:pPr indent="-317500" lvl="0" marL="457200" rtl="0" algn="l">
              <a:lnSpc>
                <a:spcPct val="150000"/>
              </a:lnSpc>
              <a:spcBef>
                <a:spcPts val="1000"/>
              </a:spcBef>
              <a:spcAft>
                <a:spcPts val="0"/>
              </a:spcAft>
              <a:buClr>
                <a:srgbClr val="415970"/>
              </a:buClr>
              <a:buSzPts val="1400"/>
              <a:buFont typeface="Raleway"/>
              <a:buChar char="●"/>
            </a:pPr>
            <a:r>
              <a:rPr lang="en" sz="1400">
                <a:latin typeface="Raleway"/>
                <a:ea typeface="Raleway"/>
                <a:cs typeface="Raleway"/>
                <a:sym typeface="Raleway"/>
              </a:rPr>
              <a:t>Estimation is a practice - you'll get better and better with time </a:t>
            </a:r>
            <a:endParaRPr sz="1400">
              <a:latin typeface="Raleway"/>
              <a:ea typeface="Raleway"/>
              <a:cs typeface="Raleway"/>
              <a:sym typeface="Raleway"/>
            </a:endParaRPr>
          </a:p>
          <a:p>
            <a:pPr indent="-317500" lvl="0" marL="457200" rtl="0" algn="l">
              <a:lnSpc>
                <a:spcPct val="150000"/>
              </a:lnSpc>
              <a:spcBef>
                <a:spcPts val="1000"/>
              </a:spcBef>
              <a:spcAft>
                <a:spcPts val="1000"/>
              </a:spcAft>
              <a:buClr>
                <a:srgbClr val="415970"/>
              </a:buClr>
              <a:buSzPts val="1400"/>
              <a:buFont typeface="Raleway"/>
              <a:buChar char="●"/>
            </a:pPr>
            <a:r>
              <a:rPr lang="en" sz="1400">
                <a:latin typeface="Raleway"/>
                <a:ea typeface="Raleway"/>
                <a:cs typeface="Raleway"/>
                <a:sym typeface="Raleway"/>
              </a:rPr>
              <a:t>Use Triangulation</a:t>
            </a:r>
            <a:endParaRPr sz="1400">
              <a:latin typeface="Raleway"/>
              <a:ea typeface="Raleway"/>
              <a:cs typeface="Raleway"/>
              <a:sym typeface="Raleway"/>
            </a:endParaRPr>
          </a:p>
        </p:txBody>
      </p:sp>
      <p:pic>
        <p:nvPicPr>
          <p:cNvPr id="642" name="Google Shape;642;p88"/>
          <p:cNvPicPr preferRelativeResize="0"/>
          <p:nvPr/>
        </p:nvPicPr>
        <p:blipFill>
          <a:blip r:embed="rId3">
            <a:alphaModFix/>
          </a:blip>
          <a:stretch>
            <a:fillRect/>
          </a:stretch>
        </p:blipFill>
        <p:spPr>
          <a:xfrm>
            <a:off x="5847350" y="1373725"/>
            <a:ext cx="3296650" cy="3175376"/>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6" name="Shape 646"/>
        <p:cNvGrpSpPr/>
        <p:nvPr/>
      </p:nvGrpSpPr>
      <p:grpSpPr>
        <a:xfrm>
          <a:off x="0" y="0"/>
          <a:ext cx="0" cy="0"/>
          <a:chOff x="0" y="0"/>
          <a:chExt cx="0" cy="0"/>
        </a:xfrm>
      </p:grpSpPr>
      <p:pic>
        <p:nvPicPr>
          <p:cNvPr id="647" name="Google Shape;647;p89"/>
          <p:cNvPicPr preferRelativeResize="0"/>
          <p:nvPr/>
        </p:nvPicPr>
        <p:blipFill>
          <a:blip r:embed="rId3">
            <a:alphaModFix/>
          </a:blip>
          <a:stretch>
            <a:fillRect/>
          </a:stretch>
        </p:blipFill>
        <p:spPr>
          <a:xfrm>
            <a:off x="4874525" y="897650"/>
            <a:ext cx="3891250" cy="3748100"/>
          </a:xfrm>
          <a:prstGeom prst="rect">
            <a:avLst/>
          </a:prstGeom>
          <a:noFill/>
          <a:ln>
            <a:noFill/>
          </a:ln>
        </p:spPr>
      </p:pic>
      <p:sp>
        <p:nvSpPr>
          <p:cNvPr id="648" name="Google Shape;648;p89"/>
          <p:cNvSpPr txBox="1"/>
          <p:nvPr>
            <p:ph type="title"/>
          </p:nvPr>
        </p:nvSpPr>
        <p:spPr>
          <a:xfrm>
            <a:off x="144900" y="-23700"/>
            <a:ext cx="7688700" cy="535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Estimation Techniques</a:t>
            </a:r>
            <a:endParaRPr/>
          </a:p>
        </p:txBody>
      </p:sp>
      <p:sp>
        <p:nvSpPr>
          <p:cNvPr id="649" name="Google Shape;649;p89"/>
          <p:cNvSpPr txBox="1"/>
          <p:nvPr>
            <p:ph idx="1" type="body"/>
          </p:nvPr>
        </p:nvSpPr>
        <p:spPr>
          <a:xfrm>
            <a:off x="729450" y="1697875"/>
            <a:ext cx="7688700" cy="22611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Font typeface="Raleway"/>
              <a:buChar char="●"/>
            </a:pPr>
            <a:r>
              <a:rPr b="1" lang="en" sz="1400">
                <a:solidFill>
                  <a:schemeClr val="dk1"/>
                </a:solidFill>
                <a:latin typeface="Raleway"/>
                <a:ea typeface="Raleway"/>
                <a:cs typeface="Raleway"/>
                <a:sym typeface="Raleway"/>
              </a:rPr>
              <a:t>Planning Poker</a:t>
            </a:r>
            <a:endParaRPr b="1" sz="1400">
              <a:solidFill>
                <a:schemeClr val="dk1"/>
              </a:solidFill>
              <a:latin typeface="Raleway"/>
              <a:ea typeface="Raleway"/>
              <a:cs typeface="Raleway"/>
              <a:sym typeface="Raleway"/>
            </a:endParaRPr>
          </a:p>
          <a:p>
            <a:pPr indent="-317500" lvl="0" marL="457200" rtl="0" algn="l">
              <a:spcBef>
                <a:spcPts val="1000"/>
              </a:spcBef>
              <a:spcAft>
                <a:spcPts val="0"/>
              </a:spcAft>
              <a:buClr>
                <a:schemeClr val="dk1"/>
              </a:buClr>
              <a:buSzPts val="1400"/>
              <a:buFont typeface="Raleway"/>
              <a:buChar char="●"/>
            </a:pPr>
            <a:r>
              <a:rPr b="1" lang="en" sz="1400">
                <a:solidFill>
                  <a:schemeClr val="dk1"/>
                </a:solidFill>
                <a:latin typeface="Raleway"/>
                <a:ea typeface="Raleway"/>
                <a:cs typeface="Raleway"/>
                <a:sym typeface="Raleway"/>
              </a:rPr>
              <a:t>T-Shirt Sizes</a:t>
            </a:r>
            <a:endParaRPr b="1" sz="1400">
              <a:solidFill>
                <a:schemeClr val="dk1"/>
              </a:solidFill>
              <a:latin typeface="Raleway"/>
              <a:ea typeface="Raleway"/>
              <a:cs typeface="Raleway"/>
              <a:sym typeface="Raleway"/>
            </a:endParaRPr>
          </a:p>
          <a:p>
            <a:pPr indent="-317500" lvl="0" marL="457200" rtl="0" algn="l">
              <a:spcBef>
                <a:spcPts val="1000"/>
              </a:spcBef>
              <a:spcAft>
                <a:spcPts val="0"/>
              </a:spcAft>
              <a:buClr>
                <a:schemeClr val="dk1"/>
              </a:buClr>
              <a:buSzPts val="1400"/>
              <a:buFont typeface="Raleway"/>
              <a:buChar char="●"/>
            </a:pPr>
            <a:r>
              <a:rPr b="1" lang="en" sz="1400">
                <a:solidFill>
                  <a:schemeClr val="dk1"/>
                </a:solidFill>
                <a:latin typeface="Raleway"/>
                <a:ea typeface="Raleway"/>
                <a:cs typeface="Raleway"/>
                <a:sym typeface="Raleway"/>
              </a:rPr>
              <a:t>Dot Voting</a:t>
            </a:r>
            <a:endParaRPr b="1" sz="1400">
              <a:solidFill>
                <a:schemeClr val="dk1"/>
              </a:solidFill>
              <a:latin typeface="Raleway"/>
              <a:ea typeface="Raleway"/>
              <a:cs typeface="Raleway"/>
              <a:sym typeface="Raleway"/>
            </a:endParaRPr>
          </a:p>
          <a:p>
            <a:pPr indent="-317500" lvl="0" marL="457200" rtl="0" algn="l">
              <a:spcBef>
                <a:spcPts val="1000"/>
              </a:spcBef>
              <a:spcAft>
                <a:spcPts val="0"/>
              </a:spcAft>
              <a:buClr>
                <a:schemeClr val="dk1"/>
              </a:buClr>
              <a:buSzPts val="1400"/>
              <a:buFont typeface="Raleway"/>
              <a:buChar char="●"/>
            </a:pPr>
            <a:r>
              <a:rPr b="1" lang="en" sz="1400">
                <a:solidFill>
                  <a:schemeClr val="dk1"/>
                </a:solidFill>
                <a:latin typeface="Raleway"/>
                <a:ea typeface="Raleway"/>
                <a:cs typeface="Raleway"/>
                <a:sym typeface="Raleway"/>
              </a:rPr>
              <a:t>Large/Uncertain/Small</a:t>
            </a:r>
            <a:endParaRPr b="1" sz="1400">
              <a:solidFill>
                <a:schemeClr val="dk1"/>
              </a:solidFill>
              <a:latin typeface="Raleway"/>
              <a:ea typeface="Raleway"/>
              <a:cs typeface="Raleway"/>
              <a:sym typeface="Raleway"/>
            </a:endParaRPr>
          </a:p>
          <a:p>
            <a:pPr indent="-317500" lvl="0" marL="457200" rtl="0" algn="l">
              <a:spcBef>
                <a:spcPts val="1000"/>
              </a:spcBef>
              <a:spcAft>
                <a:spcPts val="1000"/>
              </a:spcAft>
              <a:buClr>
                <a:schemeClr val="dk1"/>
              </a:buClr>
              <a:buSzPts val="1400"/>
              <a:buFont typeface="Raleway"/>
              <a:buChar char="●"/>
            </a:pPr>
            <a:r>
              <a:rPr b="1" lang="en" sz="1400">
                <a:solidFill>
                  <a:schemeClr val="dk1"/>
                </a:solidFill>
                <a:latin typeface="Raleway"/>
                <a:ea typeface="Raleway"/>
                <a:cs typeface="Raleway"/>
                <a:sym typeface="Raleway"/>
              </a:rPr>
              <a:t>Affinity Mapping</a:t>
            </a:r>
            <a:endParaRPr b="1" sz="1400">
              <a:solidFill>
                <a:schemeClr val="dk1"/>
              </a:solidFill>
              <a:latin typeface="Raleway"/>
              <a:ea typeface="Raleway"/>
              <a:cs typeface="Raleway"/>
              <a:sym typeface="Raleway"/>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3" name="Shape 653"/>
        <p:cNvGrpSpPr/>
        <p:nvPr/>
      </p:nvGrpSpPr>
      <p:grpSpPr>
        <a:xfrm>
          <a:off x="0" y="0"/>
          <a:ext cx="0" cy="0"/>
          <a:chOff x="0" y="0"/>
          <a:chExt cx="0" cy="0"/>
        </a:xfrm>
      </p:grpSpPr>
      <p:sp>
        <p:nvSpPr>
          <p:cNvPr id="654" name="Google Shape;654;p90"/>
          <p:cNvSpPr txBox="1"/>
          <p:nvPr>
            <p:ph type="title"/>
          </p:nvPr>
        </p:nvSpPr>
        <p:spPr>
          <a:xfrm>
            <a:off x="144900" y="-23700"/>
            <a:ext cx="7688700" cy="535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Planning Poker Technique</a:t>
            </a:r>
            <a:endParaRPr/>
          </a:p>
        </p:txBody>
      </p:sp>
      <p:sp>
        <p:nvSpPr>
          <p:cNvPr id="655" name="Google Shape;655;p90"/>
          <p:cNvSpPr txBox="1"/>
          <p:nvPr>
            <p:ph idx="1" type="body"/>
          </p:nvPr>
        </p:nvSpPr>
        <p:spPr>
          <a:xfrm>
            <a:off x="5500100" y="1138025"/>
            <a:ext cx="3459900" cy="2261100"/>
          </a:xfrm>
          <a:prstGeom prst="rect">
            <a:avLst/>
          </a:prstGeom>
        </p:spPr>
        <p:txBody>
          <a:bodyPr anchorCtr="0" anchor="t" bIns="91425" lIns="91425" spcFirstLastPara="1" rIns="91425" wrap="square" tIns="91425">
            <a:noAutofit/>
          </a:bodyPr>
          <a:lstStyle/>
          <a:p>
            <a:pPr indent="0" lvl="0" marL="0" rtl="0" algn="l">
              <a:lnSpc>
                <a:spcPct val="100000"/>
              </a:lnSpc>
              <a:spcBef>
                <a:spcPts val="1000"/>
              </a:spcBef>
              <a:spcAft>
                <a:spcPts val="0"/>
              </a:spcAft>
              <a:buNone/>
            </a:pPr>
            <a:r>
              <a:rPr lang="en" sz="1200">
                <a:solidFill>
                  <a:srgbClr val="000000"/>
                </a:solidFill>
                <a:latin typeface="Raleway"/>
                <a:ea typeface="Raleway"/>
                <a:cs typeface="Raleway"/>
                <a:sym typeface="Raleway"/>
              </a:rPr>
              <a:t>Steps</a:t>
            </a:r>
            <a:endParaRPr sz="1200">
              <a:solidFill>
                <a:srgbClr val="000000"/>
              </a:solidFill>
              <a:latin typeface="Raleway"/>
              <a:ea typeface="Raleway"/>
              <a:cs typeface="Raleway"/>
              <a:sym typeface="Raleway"/>
            </a:endParaRPr>
          </a:p>
          <a:p>
            <a:pPr indent="-304800" lvl="0" marL="457200" rtl="0" algn="l">
              <a:lnSpc>
                <a:spcPct val="100000"/>
              </a:lnSpc>
              <a:spcBef>
                <a:spcPts val="1000"/>
              </a:spcBef>
              <a:spcAft>
                <a:spcPts val="0"/>
              </a:spcAft>
              <a:buClr>
                <a:srgbClr val="000000"/>
              </a:buClr>
              <a:buSzPts val="1200"/>
              <a:buFont typeface="Raleway"/>
              <a:buAutoNum type="arabicPeriod"/>
            </a:pPr>
            <a:r>
              <a:rPr lang="en" sz="1200">
                <a:solidFill>
                  <a:srgbClr val="000000"/>
                </a:solidFill>
                <a:latin typeface="Raleway"/>
                <a:ea typeface="Raleway"/>
                <a:cs typeface="Raleway"/>
                <a:sym typeface="Raleway"/>
              </a:rPr>
              <a:t>Each estimator is given a set of cards containing only the numbers that are going to be used (we use the sequential sequence)</a:t>
            </a:r>
            <a:endParaRPr sz="1200">
              <a:solidFill>
                <a:srgbClr val="000000"/>
              </a:solidFill>
              <a:latin typeface="Raleway"/>
              <a:ea typeface="Raleway"/>
              <a:cs typeface="Raleway"/>
              <a:sym typeface="Raleway"/>
            </a:endParaRPr>
          </a:p>
          <a:p>
            <a:pPr indent="-304800" lvl="0" marL="457200" rtl="0" algn="l">
              <a:lnSpc>
                <a:spcPct val="100000"/>
              </a:lnSpc>
              <a:spcBef>
                <a:spcPts val="1000"/>
              </a:spcBef>
              <a:spcAft>
                <a:spcPts val="0"/>
              </a:spcAft>
              <a:buClr>
                <a:srgbClr val="000000"/>
              </a:buClr>
              <a:buSzPts val="1200"/>
              <a:buFont typeface="Raleway"/>
              <a:buAutoNum type="arabicPeriod"/>
            </a:pPr>
            <a:r>
              <a:rPr lang="en" sz="1200">
                <a:solidFill>
                  <a:srgbClr val="000000"/>
                </a:solidFill>
                <a:latin typeface="Raleway"/>
                <a:ea typeface="Raleway"/>
                <a:cs typeface="Raleway"/>
                <a:sym typeface="Raleway"/>
              </a:rPr>
              <a:t>Product owner reads a user story and its discussed briefly</a:t>
            </a:r>
            <a:endParaRPr sz="1200">
              <a:solidFill>
                <a:srgbClr val="000000"/>
              </a:solidFill>
              <a:latin typeface="Raleway"/>
              <a:ea typeface="Raleway"/>
              <a:cs typeface="Raleway"/>
              <a:sym typeface="Raleway"/>
            </a:endParaRPr>
          </a:p>
          <a:p>
            <a:pPr indent="-304800" lvl="0" marL="457200" rtl="0" algn="l">
              <a:lnSpc>
                <a:spcPct val="100000"/>
              </a:lnSpc>
              <a:spcBef>
                <a:spcPts val="1000"/>
              </a:spcBef>
              <a:spcAft>
                <a:spcPts val="0"/>
              </a:spcAft>
              <a:buClr>
                <a:srgbClr val="000000"/>
              </a:buClr>
              <a:buSzPts val="1200"/>
              <a:buFont typeface="Raleway"/>
              <a:buAutoNum type="arabicPeriod"/>
            </a:pPr>
            <a:r>
              <a:rPr lang="en" sz="1200">
                <a:solidFill>
                  <a:srgbClr val="000000"/>
                </a:solidFill>
                <a:latin typeface="Raleway"/>
                <a:ea typeface="Raleway"/>
                <a:cs typeface="Raleway"/>
                <a:sym typeface="Raleway"/>
              </a:rPr>
              <a:t>Each estimator selects a card that is his or her estimate</a:t>
            </a:r>
            <a:endParaRPr sz="1200">
              <a:solidFill>
                <a:srgbClr val="000000"/>
              </a:solidFill>
              <a:latin typeface="Raleway"/>
              <a:ea typeface="Raleway"/>
              <a:cs typeface="Raleway"/>
              <a:sym typeface="Raleway"/>
            </a:endParaRPr>
          </a:p>
          <a:p>
            <a:pPr indent="-304800" lvl="0" marL="457200" rtl="0" algn="l">
              <a:lnSpc>
                <a:spcPct val="100000"/>
              </a:lnSpc>
              <a:spcBef>
                <a:spcPts val="1000"/>
              </a:spcBef>
              <a:spcAft>
                <a:spcPts val="0"/>
              </a:spcAft>
              <a:buClr>
                <a:srgbClr val="000000"/>
              </a:buClr>
              <a:buSzPts val="1200"/>
              <a:buFont typeface="Raleway"/>
              <a:buAutoNum type="arabicPeriod"/>
            </a:pPr>
            <a:r>
              <a:rPr lang="en" sz="1200">
                <a:solidFill>
                  <a:srgbClr val="000000"/>
                </a:solidFill>
                <a:latin typeface="Raleway"/>
                <a:ea typeface="Raleway"/>
                <a:cs typeface="Raleway"/>
                <a:sym typeface="Raleway"/>
              </a:rPr>
              <a:t>Discuss differences (Especially Outliers)</a:t>
            </a:r>
            <a:endParaRPr sz="1200">
              <a:solidFill>
                <a:srgbClr val="000000"/>
              </a:solidFill>
              <a:latin typeface="Raleway"/>
              <a:ea typeface="Raleway"/>
              <a:cs typeface="Raleway"/>
              <a:sym typeface="Raleway"/>
            </a:endParaRPr>
          </a:p>
          <a:p>
            <a:pPr indent="-304800" lvl="0" marL="457200" rtl="0" algn="l">
              <a:lnSpc>
                <a:spcPct val="100000"/>
              </a:lnSpc>
              <a:spcBef>
                <a:spcPts val="1000"/>
              </a:spcBef>
              <a:spcAft>
                <a:spcPts val="0"/>
              </a:spcAft>
              <a:buClr>
                <a:srgbClr val="000000"/>
              </a:buClr>
              <a:buSzPts val="1200"/>
              <a:buFont typeface="Raleway"/>
              <a:buAutoNum type="arabicPeriod"/>
            </a:pPr>
            <a:r>
              <a:rPr lang="en" sz="1200">
                <a:solidFill>
                  <a:srgbClr val="000000"/>
                </a:solidFill>
                <a:latin typeface="Raleway"/>
                <a:ea typeface="Raleway"/>
                <a:cs typeface="Raleway"/>
                <a:sym typeface="Raleway"/>
              </a:rPr>
              <a:t>Re-estimate until estimates converge</a:t>
            </a:r>
            <a:endParaRPr sz="1200">
              <a:solidFill>
                <a:srgbClr val="000000"/>
              </a:solidFill>
              <a:latin typeface="Raleway"/>
              <a:ea typeface="Raleway"/>
              <a:cs typeface="Raleway"/>
              <a:sym typeface="Raleway"/>
            </a:endParaRPr>
          </a:p>
          <a:p>
            <a:pPr indent="0" lvl="0" marL="0" rtl="0" algn="l">
              <a:spcBef>
                <a:spcPts val="1000"/>
              </a:spcBef>
              <a:spcAft>
                <a:spcPts val="1600"/>
              </a:spcAft>
              <a:buNone/>
            </a:pPr>
            <a:r>
              <a:t/>
            </a:r>
            <a:endParaRPr sz="1200">
              <a:solidFill>
                <a:srgbClr val="000000"/>
              </a:solidFill>
              <a:latin typeface="Raleway"/>
              <a:ea typeface="Raleway"/>
              <a:cs typeface="Raleway"/>
              <a:sym typeface="Raleway"/>
            </a:endParaRPr>
          </a:p>
        </p:txBody>
      </p:sp>
      <p:pic>
        <p:nvPicPr>
          <p:cNvPr id="656" name="Google Shape;656;p90"/>
          <p:cNvPicPr preferRelativeResize="0"/>
          <p:nvPr/>
        </p:nvPicPr>
        <p:blipFill>
          <a:blip r:embed="rId3">
            <a:alphaModFix/>
          </a:blip>
          <a:stretch>
            <a:fillRect/>
          </a:stretch>
        </p:blipFill>
        <p:spPr>
          <a:xfrm>
            <a:off x="144899" y="1230350"/>
            <a:ext cx="5288776" cy="3082599"/>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0" name="Shape 660"/>
        <p:cNvGrpSpPr/>
        <p:nvPr/>
      </p:nvGrpSpPr>
      <p:grpSpPr>
        <a:xfrm>
          <a:off x="0" y="0"/>
          <a:ext cx="0" cy="0"/>
          <a:chOff x="0" y="0"/>
          <a:chExt cx="0" cy="0"/>
        </a:xfrm>
      </p:grpSpPr>
      <p:sp>
        <p:nvSpPr>
          <p:cNvPr id="661" name="Google Shape;661;p91"/>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Scrum Artefacts</a:t>
            </a:r>
            <a:endParaRPr/>
          </a:p>
        </p:txBody>
      </p:sp>
      <p:sp>
        <p:nvSpPr>
          <p:cNvPr id="662" name="Google Shape;662;p91"/>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a:t>
            </a:r>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6" name="Shape 666"/>
        <p:cNvGrpSpPr/>
        <p:nvPr/>
      </p:nvGrpSpPr>
      <p:grpSpPr>
        <a:xfrm>
          <a:off x="0" y="0"/>
          <a:ext cx="0" cy="0"/>
          <a:chOff x="0" y="0"/>
          <a:chExt cx="0" cy="0"/>
        </a:xfrm>
      </p:grpSpPr>
      <p:sp>
        <p:nvSpPr>
          <p:cNvPr id="667" name="Google Shape;667;p92"/>
          <p:cNvSpPr txBox="1"/>
          <p:nvPr>
            <p:ph type="title"/>
          </p:nvPr>
        </p:nvSpPr>
        <p:spPr>
          <a:xfrm>
            <a:off x="144900" y="-23700"/>
            <a:ext cx="7688700" cy="535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Product Vision</a:t>
            </a:r>
            <a:endParaRPr/>
          </a:p>
        </p:txBody>
      </p:sp>
      <p:sp>
        <p:nvSpPr>
          <p:cNvPr id="668" name="Google Shape;668;p92"/>
          <p:cNvSpPr txBox="1"/>
          <p:nvPr>
            <p:ph idx="1" type="body"/>
          </p:nvPr>
        </p:nvSpPr>
        <p:spPr>
          <a:xfrm>
            <a:off x="315450" y="813413"/>
            <a:ext cx="2364900" cy="28722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Clr>
                <a:srgbClr val="000000"/>
              </a:buClr>
              <a:buSzPts val="1400"/>
              <a:buFont typeface="Arial"/>
              <a:buNone/>
            </a:pPr>
            <a:r>
              <a:rPr lang="en" sz="1400">
                <a:solidFill>
                  <a:srgbClr val="000000"/>
                </a:solidFill>
                <a:latin typeface="Raleway"/>
                <a:ea typeface="Raleway"/>
                <a:cs typeface="Raleway"/>
                <a:sym typeface="Raleway"/>
              </a:rPr>
              <a:t>“The </a:t>
            </a:r>
            <a:r>
              <a:rPr b="1" lang="en" sz="1400">
                <a:solidFill>
                  <a:srgbClr val="000000"/>
                </a:solidFill>
                <a:latin typeface="Raleway"/>
                <a:ea typeface="Raleway"/>
                <a:cs typeface="Raleway"/>
                <a:sym typeface="Raleway"/>
              </a:rPr>
              <a:t>product vision</a:t>
            </a:r>
            <a:r>
              <a:rPr lang="en" sz="1400">
                <a:solidFill>
                  <a:srgbClr val="000000"/>
                </a:solidFill>
                <a:latin typeface="Raleway"/>
                <a:ea typeface="Raleway"/>
                <a:cs typeface="Raleway"/>
                <a:sym typeface="Raleway"/>
              </a:rPr>
              <a:t> is the overarching goal you are aiming for, the reason for creating the </a:t>
            </a:r>
            <a:r>
              <a:rPr b="1" lang="en" sz="1400">
                <a:solidFill>
                  <a:srgbClr val="000000"/>
                </a:solidFill>
                <a:latin typeface="Raleway"/>
                <a:ea typeface="Raleway"/>
                <a:cs typeface="Raleway"/>
                <a:sym typeface="Raleway"/>
              </a:rPr>
              <a:t>product</a:t>
            </a:r>
            <a:r>
              <a:rPr lang="en" sz="1400">
                <a:solidFill>
                  <a:srgbClr val="000000"/>
                </a:solidFill>
                <a:latin typeface="Raleway"/>
                <a:ea typeface="Raleway"/>
                <a:cs typeface="Raleway"/>
                <a:sym typeface="Raleway"/>
              </a:rPr>
              <a:t>. It provides a continued purpose in an ever-changing world, acts as the </a:t>
            </a:r>
            <a:r>
              <a:rPr b="1" lang="en" sz="1400">
                <a:solidFill>
                  <a:srgbClr val="000000"/>
                </a:solidFill>
                <a:latin typeface="Raleway"/>
                <a:ea typeface="Raleway"/>
                <a:cs typeface="Raleway"/>
                <a:sym typeface="Raleway"/>
              </a:rPr>
              <a:t>product's</a:t>
            </a:r>
            <a:r>
              <a:rPr lang="en" sz="1400">
                <a:solidFill>
                  <a:srgbClr val="000000"/>
                </a:solidFill>
                <a:latin typeface="Raleway"/>
                <a:ea typeface="Raleway"/>
                <a:cs typeface="Raleway"/>
                <a:sym typeface="Raleway"/>
              </a:rPr>
              <a:t> true north, provides motivation when the going gets tough, and facilitates effective collaboration” Roman Pilcher</a:t>
            </a:r>
            <a:endParaRPr>
              <a:solidFill>
                <a:srgbClr val="000000"/>
              </a:solidFill>
              <a:latin typeface="Raleway"/>
              <a:ea typeface="Raleway"/>
              <a:cs typeface="Raleway"/>
              <a:sym typeface="Raleway"/>
            </a:endParaRPr>
          </a:p>
        </p:txBody>
      </p:sp>
      <p:pic>
        <p:nvPicPr>
          <p:cNvPr id="669" name="Google Shape;669;p92"/>
          <p:cNvPicPr preferRelativeResize="0"/>
          <p:nvPr/>
        </p:nvPicPr>
        <p:blipFill>
          <a:blip r:embed="rId3">
            <a:alphaModFix/>
          </a:blip>
          <a:stretch>
            <a:fillRect/>
          </a:stretch>
        </p:blipFill>
        <p:spPr>
          <a:xfrm>
            <a:off x="3083250" y="1691125"/>
            <a:ext cx="5731501" cy="2578875"/>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3" name="Shape 673"/>
        <p:cNvGrpSpPr/>
        <p:nvPr/>
      </p:nvGrpSpPr>
      <p:grpSpPr>
        <a:xfrm>
          <a:off x="0" y="0"/>
          <a:ext cx="0" cy="0"/>
          <a:chOff x="0" y="0"/>
          <a:chExt cx="0" cy="0"/>
        </a:xfrm>
      </p:grpSpPr>
      <p:sp>
        <p:nvSpPr>
          <p:cNvPr id="674" name="Google Shape;674;p93"/>
          <p:cNvSpPr txBox="1"/>
          <p:nvPr>
            <p:ph type="title"/>
          </p:nvPr>
        </p:nvSpPr>
        <p:spPr>
          <a:xfrm>
            <a:off x="144900" y="-23700"/>
            <a:ext cx="7688700" cy="535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Product Backlog</a:t>
            </a:r>
            <a:endParaRPr/>
          </a:p>
        </p:txBody>
      </p:sp>
      <p:sp>
        <p:nvSpPr>
          <p:cNvPr id="675" name="Google Shape;675;p93"/>
          <p:cNvSpPr txBox="1"/>
          <p:nvPr>
            <p:ph idx="1" type="body"/>
          </p:nvPr>
        </p:nvSpPr>
        <p:spPr>
          <a:xfrm>
            <a:off x="144900" y="598950"/>
            <a:ext cx="2649600" cy="45447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Clr>
                <a:srgbClr val="000000"/>
              </a:buClr>
              <a:buSzPts val="1400"/>
              <a:buFont typeface="Arial"/>
              <a:buNone/>
            </a:pPr>
            <a:r>
              <a:rPr lang="en" sz="1400">
                <a:solidFill>
                  <a:srgbClr val="000000"/>
                </a:solidFill>
                <a:latin typeface="Raleway"/>
                <a:ea typeface="Raleway"/>
                <a:cs typeface="Raleway"/>
                <a:sym typeface="Raleway"/>
              </a:rPr>
              <a:t>The agile product backlog in </a:t>
            </a:r>
            <a:r>
              <a:rPr lang="en" sz="1400" u="sng">
                <a:solidFill>
                  <a:srgbClr val="000000"/>
                </a:solidFill>
                <a:latin typeface="Raleway"/>
                <a:ea typeface="Raleway"/>
                <a:cs typeface="Raleway"/>
                <a:sym typeface="Raleway"/>
                <a:hlinkClick r:id="rId3">
                  <a:extLst>
                    <a:ext uri="{A12FA001-AC4F-418D-AE19-62706E023703}">
                      <ahyp:hlinkClr val="tx"/>
                    </a:ext>
                  </a:extLst>
                </a:hlinkClick>
              </a:rPr>
              <a:t>Scrum</a:t>
            </a:r>
            <a:r>
              <a:rPr lang="en" sz="1400">
                <a:solidFill>
                  <a:srgbClr val="000000"/>
                </a:solidFill>
                <a:latin typeface="Raleway"/>
                <a:ea typeface="Raleway"/>
                <a:cs typeface="Raleway"/>
                <a:sym typeface="Raleway"/>
              </a:rPr>
              <a:t> is an ordered and emerging list of user needs plus anything else that is required to fulfil the product vision. It’s is ever-evolving and never baselined, ‘signed-off’ or static.</a:t>
            </a:r>
            <a:endParaRPr sz="1400">
              <a:solidFill>
                <a:srgbClr val="000000"/>
              </a:solidFill>
              <a:latin typeface="Raleway"/>
              <a:ea typeface="Raleway"/>
              <a:cs typeface="Raleway"/>
              <a:sym typeface="Raleway"/>
            </a:endParaRPr>
          </a:p>
          <a:p>
            <a:pPr indent="0" lvl="0" marL="0" rtl="0" algn="l">
              <a:spcBef>
                <a:spcPts val="0"/>
              </a:spcBef>
              <a:spcAft>
                <a:spcPts val="1600"/>
              </a:spcAft>
              <a:buNone/>
            </a:pPr>
            <a:r>
              <a:t/>
            </a:r>
            <a:endParaRPr>
              <a:solidFill>
                <a:srgbClr val="000000"/>
              </a:solidFill>
              <a:latin typeface="Raleway"/>
              <a:ea typeface="Raleway"/>
              <a:cs typeface="Raleway"/>
              <a:sym typeface="Raleway"/>
            </a:endParaRPr>
          </a:p>
        </p:txBody>
      </p:sp>
      <p:pic>
        <p:nvPicPr>
          <p:cNvPr id="676" name="Google Shape;676;p93"/>
          <p:cNvPicPr preferRelativeResize="0"/>
          <p:nvPr/>
        </p:nvPicPr>
        <p:blipFill>
          <a:blip r:embed="rId4">
            <a:alphaModFix/>
          </a:blip>
          <a:stretch>
            <a:fillRect/>
          </a:stretch>
        </p:blipFill>
        <p:spPr>
          <a:xfrm>
            <a:off x="2946900" y="663900"/>
            <a:ext cx="5715000" cy="3962400"/>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0" name="Shape 680"/>
        <p:cNvGrpSpPr/>
        <p:nvPr/>
      </p:nvGrpSpPr>
      <p:grpSpPr>
        <a:xfrm>
          <a:off x="0" y="0"/>
          <a:ext cx="0" cy="0"/>
          <a:chOff x="0" y="0"/>
          <a:chExt cx="0" cy="0"/>
        </a:xfrm>
      </p:grpSpPr>
      <p:sp>
        <p:nvSpPr>
          <p:cNvPr id="681" name="Google Shape;681;p94"/>
          <p:cNvSpPr txBox="1"/>
          <p:nvPr>
            <p:ph type="title"/>
          </p:nvPr>
        </p:nvSpPr>
        <p:spPr>
          <a:xfrm>
            <a:off x="221650" y="228600"/>
            <a:ext cx="3300900" cy="81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USER STORIES</a:t>
            </a:r>
            <a:endParaRPr/>
          </a:p>
        </p:txBody>
      </p:sp>
      <p:sp>
        <p:nvSpPr>
          <p:cNvPr id="682" name="Google Shape;682;p94"/>
          <p:cNvSpPr txBox="1"/>
          <p:nvPr/>
        </p:nvSpPr>
        <p:spPr>
          <a:xfrm>
            <a:off x="4987425" y="1074950"/>
            <a:ext cx="4156500" cy="5310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3000"/>
              <a:buFont typeface="Arial"/>
              <a:buNone/>
            </a:pPr>
            <a:r>
              <a:rPr b="1" i="0" lang="en" sz="3400" u="none" cap="none" strike="noStrike">
                <a:solidFill>
                  <a:schemeClr val="dk2"/>
                </a:solidFill>
                <a:latin typeface="Arial"/>
                <a:ea typeface="Arial"/>
                <a:cs typeface="Arial"/>
                <a:sym typeface="Arial"/>
              </a:rPr>
              <a:t>I</a:t>
            </a:r>
            <a:r>
              <a:rPr b="1" i="0" lang="en" sz="1413" u="none" cap="none" strike="noStrike">
                <a:solidFill>
                  <a:schemeClr val="dk2"/>
                </a:solidFill>
                <a:latin typeface="Arial"/>
                <a:ea typeface="Arial"/>
                <a:cs typeface="Arial"/>
                <a:sym typeface="Arial"/>
              </a:rPr>
              <a:t>ndependent (of all other)</a:t>
            </a:r>
            <a:endParaRPr b="0" i="0" sz="1800" u="none" cap="none" strike="noStrike">
              <a:solidFill>
                <a:schemeClr val="dk2"/>
              </a:solidFill>
              <a:latin typeface="Arial"/>
              <a:ea typeface="Arial"/>
              <a:cs typeface="Arial"/>
              <a:sym typeface="Arial"/>
            </a:endParaRPr>
          </a:p>
        </p:txBody>
      </p:sp>
      <p:sp>
        <p:nvSpPr>
          <p:cNvPr id="683" name="Google Shape;683;p94"/>
          <p:cNvSpPr txBox="1"/>
          <p:nvPr/>
        </p:nvSpPr>
        <p:spPr>
          <a:xfrm>
            <a:off x="4987425" y="1736331"/>
            <a:ext cx="3942300" cy="4848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2700"/>
              <a:buFont typeface="Arial"/>
              <a:buNone/>
            </a:pPr>
            <a:r>
              <a:rPr b="1" i="0" lang="en" sz="3100" u="none" cap="none" strike="noStrike">
                <a:solidFill>
                  <a:schemeClr val="dk2"/>
                </a:solidFill>
                <a:latin typeface="Arial"/>
                <a:ea typeface="Arial"/>
                <a:cs typeface="Arial"/>
                <a:sym typeface="Arial"/>
              </a:rPr>
              <a:t>N</a:t>
            </a:r>
            <a:r>
              <a:rPr b="1" i="0" lang="en" sz="1413" u="none" cap="none" strike="noStrike">
                <a:solidFill>
                  <a:schemeClr val="dk2"/>
                </a:solidFill>
                <a:latin typeface="Arial"/>
                <a:ea typeface="Arial"/>
                <a:cs typeface="Arial"/>
                <a:sym typeface="Arial"/>
              </a:rPr>
              <a:t>egotiable (not a fixed solution)</a:t>
            </a:r>
            <a:endParaRPr b="0" i="0" sz="1800" u="none" cap="none" strike="noStrike">
              <a:solidFill>
                <a:schemeClr val="dk2"/>
              </a:solidFill>
              <a:latin typeface="Arial"/>
              <a:ea typeface="Arial"/>
              <a:cs typeface="Arial"/>
              <a:sym typeface="Arial"/>
            </a:endParaRPr>
          </a:p>
        </p:txBody>
      </p:sp>
      <p:sp>
        <p:nvSpPr>
          <p:cNvPr id="684" name="Google Shape;684;p94"/>
          <p:cNvSpPr txBox="1"/>
          <p:nvPr/>
        </p:nvSpPr>
        <p:spPr>
          <a:xfrm>
            <a:off x="4987425" y="2351512"/>
            <a:ext cx="3294300" cy="4848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2700"/>
              <a:buFont typeface="Arial"/>
              <a:buNone/>
            </a:pPr>
            <a:r>
              <a:rPr b="1" i="0" lang="en" sz="3100" u="none" cap="none" strike="noStrike">
                <a:solidFill>
                  <a:schemeClr val="dk2"/>
                </a:solidFill>
                <a:latin typeface="Arial"/>
                <a:ea typeface="Arial"/>
                <a:cs typeface="Arial"/>
                <a:sym typeface="Arial"/>
              </a:rPr>
              <a:t>V</a:t>
            </a:r>
            <a:r>
              <a:rPr b="1" i="0" lang="en" sz="1413" u="none" cap="none" strike="noStrike">
                <a:solidFill>
                  <a:schemeClr val="dk2"/>
                </a:solidFill>
                <a:latin typeface="Arial"/>
                <a:ea typeface="Arial"/>
                <a:cs typeface="Arial"/>
                <a:sym typeface="Arial"/>
              </a:rPr>
              <a:t>aluable (a vertical slice)</a:t>
            </a:r>
            <a:endParaRPr b="0" i="0" sz="1800" u="none" cap="none" strike="noStrike">
              <a:solidFill>
                <a:schemeClr val="dk2"/>
              </a:solidFill>
              <a:latin typeface="Arial"/>
              <a:ea typeface="Arial"/>
              <a:cs typeface="Arial"/>
              <a:sym typeface="Arial"/>
            </a:endParaRPr>
          </a:p>
        </p:txBody>
      </p:sp>
      <p:sp>
        <p:nvSpPr>
          <p:cNvPr id="685" name="Google Shape;685;p94"/>
          <p:cNvSpPr txBox="1"/>
          <p:nvPr/>
        </p:nvSpPr>
        <p:spPr>
          <a:xfrm>
            <a:off x="4987425" y="2966694"/>
            <a:ext cx="3564300" cy="4848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2700"/>
              <a:buFont typeface="Arial"/>
              <a:buNone/>
            </a:pPr>
            <a:r>
              <a:rPr b="1" i="0" lang="en" sz="3100" u="none" cap="none" strike="noStrike">
                <a:solidFill>
                  <a:schemeClr val="dk2"/>
                </a:solidFill>
                <a:latin typeface="Arial"/>
                <a:ea typeface="Arial"/>
                <a:cs typeface="Arial"/>
                <a:sym typeface="Arial"/>
              </a:rPr>
              <a:t>E</a:t>
            </a:r>
            <a:r>
              <a:rPr b="1" i="0" lang="en" sz="1413" u="none" cap="none" strike="noStrike">
                <a:solidFill>
                  <a:schemeClr val="dk2"/>
                </a:solidFill>
                <a:latin typeface="Arial"/>
                <a:ea typeface="Arial"/>
                <a:cs typeface="Arial"/>
                <a:sym typeface="Arial"/>
              </a:rPr>
              <a:t>stimatable (to an approximation)</a:t>
            </a:r>
            <a:endParaRPr b="0" i="0" sz="1800" u="none" cap="none" strike="noStrike">
              <a:solidFill>
                <a:schemeClr val="dk2"/>
              </a:solidFill>
              <a:latin typeface="Arial"/>
              <a:ea typeface="Arial"/>
              <a:cs typeface="Arial"/>
              <a:sym typeface="Arial"/>
            </a:endParaRPr>
          </a:p>
        </p:txBody>
      </p:sp>
      <p:sp>
        <p:nvSpPr>
          <p:cNvPr id="686" name="Google Shape;686;p94"/>
          <p:cNvSpPr txBox="1"/>
          <p:nvPr/>
        </p:nvSpPr>
        <p:spPr>
          <a:xfrm>
            <a:off x="4987425" y="3581875"/>
            <a:ext cx="3834300" cy="4848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2700"/>
              <a:buFont typeface="Arial"/>
              <a:buNone/>
            </a:pPr>
            <a:r>
              <a:rPr b="1" i="0" lang="en" sz="3100" u="none" cap="none" strike="noStrike">
                <a:solidFill>
                  <a:schemeClr val="dk2"/>
                </a:solidFill>
                <a:latin typeface="Arial"/>
                <a:ea typeface="Arial"/>
                <a:cs typeface="Arial"/>
                <a:sym typeface="Arial"/>
              </a:rPr>
              <a:t>S</a:t>
            </a:r>
            <a:r>
              <a:rPr b="1" i="0" lang="en" sz="1413" u="none" cap="none" strike="noStrike">
                <a:solidFill>
                  <a:schemeClr val="dk2"/>
                </a:solidFill>
                <a:latin typeface="Arial"/>
                <a:ea typeface="Arial"/>
                <a:cs typeface="Arial"/>
                <a:sym typeface="Arial"/>
              </a:rPr>
              <a:t>mall (enough to fit into a sprint)</a:t>
            </a:r>
            <a:endParaRPr b="0" i="0" sz="1800" u="none" cap="none" strike="noStrike">
              <a:solidFill>
                <a:schemeClr val="dk2"/>
              </a:solidFill>
              <a:latin typeface="Arial"/>
              <a:ea typeface="Arial"/>
              <a:cs typeface="Arial"/>
              <a:sym typeface="Arial"/>
            </a:endParaRPr>
          </a:p>
        </p:txBody>
      </p:sp>
      <p:sp>
        <p:nvSpPr>
          <p:cNvPr id="687" name="Google Shape;687;p94"/>
          <p:cNvSpPr txBox="1"/>
          <p:nvPr/>
        </p:nvSpPr>
        <p:spPr>
          <a:xfrm>
            <a:off x="4987425" y="4197056"/>
            <a:ext cx="3186300" cy="484800"/>
          </a:xfrm>
          <a:prstGeom prst="rect">
            <a:avLst/>
          </a:prstGeom>
          <a:noFill/>
          <a:ln>
            <a:noFill/>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2700"/>
              <a:buFont typeface="Arial"/>
              <a:buNone/>
            </a:pPr>
            <a:r>
              <a:rPr b="1" i="0" lang="en" sz="3100" u="none" cap="none" strike="noStrike">
                <a:solidFill>
                  <a:schemeClr val="dk2"/>
                </a:solidFill>
                <a:latin typeface="Arial"/>
                <a:ea typeface="Arial"/>
                <a:cs typeface="Arial"/>
                <a:sym typeface="Arial"/>
              </a:rPr>
              <a:t>T</a:t>
            </a:r>
            <a:r>
              <a:rPr b="1" i="0" lang="en" sz="1413" u="none" cap="none" strike="noStrike">
                <a:solidFill>
                  <a:schemeClr val="dk2"/>
                </a:solidFill>
                <a:latin typeface="Arial"/>
                <a:ea typeface="Arial"/>
                <a:cs typeface="Arial"/>
                <a:sym typeface="Arial"/>
              </a:rPr>
              <a:t>estable (once completed)</a:t>
            </a:r>
            <a:endParaRPr b="0" i="0" sz="1800" u="none" cap="none" strike="noStrike">
              <a:solidFill>
                <a:schemeClr val="dk2"/>
              </a:solidFill>
              <a:latin typeface="Arial"/>
              <a:ea typeface="Arial"/>
              <a:cs typeface="Arial"/>
              <a:sym typeface="Arial"/>
            </a:endParaRPr>
          </a:p>
        </p:txBody>
      </p:sp>
      <p:sp>
        <p:nvSpPr>
          <p:cNvPr id="688" name="Google Shape;688;p94"/>
          <p:cNvSpPr txBox="1"/>
          <p:nvPr/>
        </p:nvSpPr>
        <p:spPr>
          <a:xfrm>
            <a:off x="4987425" y="228598"/>
            <a:ext cx="3564600" cy="415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100"/>
              <a:buFont typeface="Arial"/>
              <a:buNone/>
            </a:pPr>
            <a:r>
              <a:rPr b="1" i="0" lang="en" sz="2100" u="none" cap="none" strike="noStrike">
                <a:solidFill>
                  <a:schemeClr val="dk2"/>
                </a:solidFill>
                <a:latin typeface="Arial"/>
                <a:ea typeface="Arial"/>
                <a:cs typeface="Arial"/>
                <a:sym typeface="Arial"/>
              </a:rPr>
              <a:t>A good user story is…</a:t>
            </a:r>
            <a:endParaRPr b="0" i="0" sz="1400" u="none" cap="none" strike="noStrike">
              <a:solidFill>
                <a:schemeClr val="dk2"/>
              </a:solidFill>
              <a:latin typeface="Arial"/>
              <a:ea typeface="Arial"/>
              <a:cs typeface="Arial"/>
              <a:sym typeface="Arial"/>
            </a:endParaRPr>
          </a:p>
        </p:txBody>
      </p:sp>
      <p:pic>
        <p:nvPicPr>
          <p:cNvPr id="689" name="Google Shape;689;p94"/>
          <p:cNvPicPr preferRelativeResize="0"/>
          <p:nvPr/>
        </p:nvPicPr>
        <p:blipFill>
          <a:blip r:embed="rId3">
            <a:alphaModFix/>
          </a:blip>
          <a:stretch>
            <a:fillRect/>
          </a:stretch>
        </p:blipFill>
        <p:spPr>
          <a:xfrm>
            <a:off x="221650" y="1511925"/>
            <a:ext cx="4097080" cy="25861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23"/>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Introduction to Agile</a:t>
            </a:r>
            <a:endParaRPr/>
          </a:p>
          <a:p>
            <a:pPr indent="0" lvl="0" marL="0" rtl="0" algn="l">
              <a:spcBef>
                <a:spcPts val="0"/>
              </a:spcBef>
              <a:spcAft>
                <a:spcPts val="0"/>
              </a:spcAft>
              <a:buNone/>
            </a:pPr>
            <a:r>
              <a:t/>
            </a:r>
            <a:endParaRPr/>
          </a:p>
        </p:txBody>
      </p:sp>
      <p:sp>
        <p:nvSpPr>
          <p:cNvPr id="131" name="Google Shape;131;p23"/>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a:t>
            </a:r>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3" name="Shape 693"/>
        <p:cNvGrpSpPr/>
        <p:nvPr/>
      </p:nvGrpSpPr>
      <p:grpSpPr>
        <a:xfrm>
          <a:off x="0" y="0"/>
          <a:ext cx="0" cy="0"/>
          <a:chOff x="0" y="0"/>
          <a:chExt cx="0" cy="0"/>
        </a:xfrm>
      </p:grpSpPr>
      <p:sp>
        <p:nvSpPr>
          <p:cNvPr id="694" name="Google Shape;694;p95"/>
          <p:cNvSpPr txBox="1"/>
          <p:nvPr>
            <p:ph type="title"/>
          </p:nvPr>
        </p:nvSpPr>
        <p:spPr>
          <a:xfrm>
            <a:off x="144900" y="-23700"/>
            <a:ext cx="7688700" cy="535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Definition of Done</a:t>
            </a:r>
            <a:endParaRPr/>
          </a:p>
        </p:txBody>
      </p:sp>
      <p:sp>
        <p:nvSpPr>
          <p:cNvPr id="695" name="Google Shape;695;p95"/>
          <p:cNvSpPr txBox="1"/>
          <p:nvPr/>
        </p:nvSpPr>
        <p:spPr>
          <a:xfrm>
            <a:off x="452875" y="1230600"/>
            <a:ext cx="3573000" cy="300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4343"/>
              </a:solidFill>
            </a:endParaRPr>
          </a:p>
          <a:p>
            <a:pPr indent="-285750" lvl="0" marL="285750" rtl="0" algn="l">
              <a:spcBef>
                <a:spcPts val="1000"/>
              </a:spcBef>
              <a:spcAft>
                <a:spcPts val="0"/>
              </a:spcAft>
              <a:buClr>
                <a:srgbClr val="434343"/>
              </a:buClr>
              <a:buSzPts val="1400"/>
              <a:buChar char="•"/>
            </a:pPr>
            <a:r>
              <a:rPr lang="en">
                <a:solidFill>
                  <a:srgbClr val="434343"/>
                </a:solidFill>
              </a:rPr>
              <a:t>The team will agree a standard definition of done which applies to every story in the backlog</a:t>
            </a:r>
            <a:endParaRPr>
              <a:solidFill>
                <a:srgbClr val="434343"/>
              </a:solidFill>
            </a:endParaRPr>
          </a:p>
          <a:p>
            <a:pPr indent="-285750" lvl="0" marL="285750" rtl="0" algn="l">
              <a:spcBef>
                <a:spcPts val="1000"/>
              </a:spcBef>
              <a:spcAft>
                <a:spcPts val="0"/>
              </a:spcAft>
              <a:buClr>
                <a:srgbClr val="434343"/>
              </a:buClr>
              <a:buSzPts val="1400"/>
              <a:buChar char="•"/>
            </a:pPr>
            <a:r>
              <a:rPr lang="en">
                <a:solidFill>
                  <a:srgbClr val="434343"/>
                </a:solidFill>
              </a:rPr>
              <a:t>If a story has not  achieved the definition of done, it must be returned to the product backlog and not be completed as part of this sprint</a:t>
            </a:r>
            <a:endParaRPr>
              <a:solidFill>
                <a:srgbClr val="434343"/>
              </a:solidFill>
            </a:endParaRPr>
          </a:p>
          <a:p>
            <a:pPr indent="-285750" lvl="0" marL="285750" rtl="0" algn="l">
              <a:spcBef>
                <a:spcPts val="1000"/>
              </a:spcBef>
              <a:spcAft>
                <a:spcPts val="0"/>
              </a:spcAft>
              <a:buClr>
                <a:srgbClr val="434343"/>
              </a:buClr>
              <a:buSzPts val="1400"/>
              <a:buChar char="•"/>
            </a:pPr>
            <a:r>
              <a:rPr lang="en">
                <a:solidFill>
                  <a:srgbClr val="434343"/>
                </a:solidFill>
              </a:rPr>
              <a:t>The definition of done provides a common understanding to the entire team of what is needed in order for the stories to be completed</a:t>
            </a:r>
            <a:endParaRPr>
              <a:solidFill>
                <a:srgbClr val="434343"/>
              </a:solidFill>
            </a:endParaRPr>
          </a:p>
          <a:p>
            <a:pPr indent="0" lvl="0" marL="0" rtl="0" algn="l">
              <a:spcBef>
                <a:spcPts val="1000"/>
              </a:spcBef>
              <a:spcAft>
                <a:spcPts val="1000"/>
              </a:spcAft>
              <a:buNone/>
            </a:pPr>
            <a:r>
              <a:t/>
            </a:r>
            <a:endParaRPr sz="1100"/>
          </a:p>
        </p:txBody>
      </p:sp>
      <p:sp>
        <p:nvSpPr>
          <p:cNvPr id="696" name="Google Shape;696;p95"/>
          <p:cNvSpPr/>
          <p:nvPr/>
        </p:nvSpPr>
        <p:spPr>
          <a:xfrm>
            <a:off x="5008350" y="1230600"/>
            <a:ext cx="3180900" cy="3000000"/>
          </a:xfrm>
          <a:prstGeom prst="foldedCorner">
            <a:avLst>
              <a:gd fmla="val 16667" name="adj"/>
            </a:avLst>
          </a:prstGeom>
          <a:solidFill>
            <a:srgbClr val="FFF2CC"/>
          </a:solidFill>
          <a:ln cap="flat" cmpd="sng" w="9525">
            <a:solidFill>
              <a:srgbClr val="FFE59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434343"/>
                </a:solidFill>
              </a:rPr>
              <a:t>DoD</a:t>
            </a:r>
            <a:endParaRPr b="1">
              <a:solidFill>
                <a:srgbClr val="434343"/>
              </a:solidFill>
            </a:endParaRPr>
          </a:p>
          <a:p>
            <a:pPr indent="-317500" lvl="0" marL="457200" rtl="0" algn="l">
              <a:spcBef>
                <a:spcPts val="1000"/>
              </a:spcBef>
              <a:spcAft>
                <a:spcPts val="0"/>
              </a:spcAft>
              <a:buClr>
                <a:srgbClr val="434343"/>
              </a:buClr>
              <a:buSzPts val="1400"/>
              <a:buChar char="❏"/>
            </a:pPr>
            <a:r>
              <a:rPr lang="en">
                <a:solidFill>
                  <a:srgbClr val="434343"/>
                </a:solidFill>
              </a:rPr>
              <a:t>All acceptance criteria have been met</a:t>
            </a:r>
            <a:endParaRPr>
              <a:solidFill>
                <a:srgbClr val="434343"/>
              </a:solidFill>
            </a:endParaRPr>
          </a:p>
          <a:p>
            <a:pPr indent="-317500" lvl="0" marL="457200" rtl="0" algn="l">
              <a:spcBef>
                <a:spcPts val="1000"/>
              </a:spcBef>
              <a:spcAft>
                <a:spcPts val="0"/>
              </a:spcAft>
              <a:buClr>
                <a:srgbClr val="434343"/>
              </a:buClr>
              <a:buSzPts val="1400"/>
              <a:buChar char="❏"/>
            </a:pPr>
            <a:r>
              <a:rPr lang="en">
                <a:solidFill>
                  <a:srgbClr val="434343"/>
                </a:solidFill>
              </a:rPr>
              <a:t>Code has been peer reviewed</a:t>
            </a:r>
            <a:endParaRPr>
              <a:solidFill>
                <a:srgbClr val="434343"/>
              </a:solidFill>
            </a:endParaRPr>
          </a:p>
          <a:p>
            <a:pPr indent="-317500" lvl="0" marL="457200" rtl="0" algn="l">
              <a:spcBef>
                <a:spcPts val="1000"/>
              </a:spcBef>
              <a:spcAft>
                <a:spcPts val="0"/>
              </a:spcAft>
              <a:buClr>
                <a:srgbClr val="434343"/>
              </a:buClr>
              <a:buSzPts val="1400"/>
              <a:buChar char="❏"/>
            </a:pPr>
            <a:r>
              <a:rPr lang="en">
                <a:solidFill>
                  <a:srgbClr val="434343"/>
                </a:solidFill>
              </a:rPr>
              <a:t>UI guidelines followed</a:t>
            </a:r>
            <a:endParaRPr>
              <a:solidFill>
                <a:srgbClr val="434343"/>
              </a:solidFill>
            </a:endParaRPr>
          </a:p>
          <a:p>
            <a:pPr indent="-317500" lvl="0" marL="457200" rtl="0" algn="l">
              <a:spcBef>
                <a:spcPts val="1000"/>
              </a:spcBef>
              <a:spcAft>
                <a:spcPts val="0"/>
              </a:spcAft>
              <a:buClr>
                <a:srgbClr val="434343"/>
              </a:buClr>
              <a:buSzPts val="1400"/>
              <a:buChar char="❏"/>
            </a:pPr>
            <a:r>
              <a:rPr lang="en">
                <a:solidFill>
                  <a:srgbClr val="434343"/>
                </a:solidFill>
              </a:rPr>
              <a:t>All tests have passed</a:t>
            </a:r>
            <a:endParaRPr>
              <a:solidFill>
                <a:srgbClr val="434343"/>
              </a:solidFill>
            </a:endParaRPr>
          </a:p>
          <a:p>
            <a:pPr indent="-317500" lvl="0" marL="457200" rtl="0" algn="l">
              <a:spcBef>
                <a:spcPts val="1000"/>
              </a:spcBef>
              <a:spcAft>
                <a:spcPts val="0"/>
              </a:spcAft>
              <a:buClr>
                <a:srgbClr val="434343"/>
              </a:buClr>
              <a:buSzPts val="1400"/>
              <a:buChar char="❏"/>
            </a:pPr>
            <a:r>
              <a:rPr lang="en">
                <a:solidFill>
                  <a:srgbClr val="434343"/>
                </a:solidFill>
              </a:rPr>
              <a:t>Reviewed and signed off by product owner</a:t>
            </a:r>
            <a:endParaRPr>
              <a:solidFill>
                <a:srgbClr val="434343"/>
              </a:solidFill>
            </a:endParaRPr>
          </a:p>
          <a:p>
            <a:pPr indent="0" lvl="0" marL="457200" rtl="0" algn="l">
              <a:spcBef>
                <a:spcPts val="1000"/>
              </a:spcBef>
              <a:spcAft>
                <a:spcPts val="1000"/>
              </a:spcAft>
              <a:buNone/>
            </a:pPr>
            <a:r>
              <a:t/>
            </a:r>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0" name="Shape 700"/>
        <p:cNvGrpSpPr/>
        <p:nvPr/>
      </p:nvGrpSpPr>
      <p:grpSpPr>
        <a:xfrm>
          <a:off x="0" y="0"/>
          <a:ext cx="0" cy="0"/>
          <a:chOff x="0" y="0"/>
          <a:chExt cx="0" cy="0"/>
        </a:xfrm>
      </p:grpSpPr>
      <p:sp>
        <p:nvSpPr>
          <p:cNvPr id="701" name="Google Shape;701;p96"/>
          <p:cNvSpPr txBox="1"/>
          <p:nvPr>
            <p:ph type="title"/>
          </p:nvPr>
        </p:nvSpPr>
        <p:spPr>
          <a:xfrm>
            <a:off x="144900" y="-23700"/>
            <a:ext cx="7688700" cy="535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Sprint</a:t>
            </a:r>
            <a:r>
              <a:rPr lang="en"/>
              <a:t> Backlog</a:t>
            </a:r>
            <a:endParaRPr/>
          </a:p>
        </p:txBody>
      </p:sp>
      <p:sp>
        <p:nvSpPr>
          <p:cNvPr id="702" name="Google Shape;702;p96"/>
          <p:cNvSpPr txBox="1"/>
          <p:nvPr>
            <p:ph idx="1" type="body"/>
          </p:nvPr>
        </p:nvSpPr>
        <p:spPr>
          <a:xfrm>
            <a:off x="269175" y="1300575"/>
            <a:ext cx="3591000" cy="34965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1400">
                <a:solidFill>
                  <a:srgbClr val="000000"/>
                </a:solidFill>
                <a:latin typeface="Raleway"/>
                <a:ea typeface="Raleway"/>
                <a:cs typeface="Raleway"/>
                <a:sym typeface="Raleway"/>
              </a:rPr>
              <a:t>A list of stories which the scrum team have identified need to be completed as part of a sprint in order to achieve the sprint goal.</a:t>
            </a:r>
            <a:endParaRPr sz="1400">
              <a:solidFill>
                <a:srgbClr val="000000"/>
              </a:solidFill>
              <a:latin typeface="Raleway"/>
              <a:ea typeface="Raleway"/>
              <a:cs typeface="Raleway"/>
              <a:sym typeface="Raleway"/>
            </a:endParaRPr>
          </a:p>
          <a:p>
            <a:pPr indent="0" lvl="0" marL="0" rtl="0" algn="l">
              <a:lnSpc>
                <a:spcPct val="100000"/>
              </a:lnSpc>
              <a:spcBef>
                <a:spcPts val="0"/>
              </a:spcBef>
              <a:spcAft>
                <a:spcPts val="0"/>
              </a:spcAft>
              <a:buNone/>
            </a:pPr>
            <a:r>
              <a:t/>
            </a:r>
            <a:endParaRPr sz="1400">
              <a:solidFill>
                <a:srgbClr val="000000"/>
              </a:solidFill>
              <a:latin typeface="Raleway"/>
              <a:ea typeface="Raleway"/>
              <a:cs typeface="Raleway"/>
              <a:sym typeface="Raleway"/>
            </a:endParaRPr>
          </a:p>
          <a:p>
            <a:pPr indent="0" lvl="0" marL="0" rtl="0" algn="l">
              <a:lnSpc>
                <a:spcPct val="100000"/>
              </a:lnSpc>
              <a:spcBef>
                <a:spcPts val="0"/>
              </a:spcBef>
              <a:spcAft>
                <a:spcPts val="0"/>
              </a:spcAft>
              <a:buClr>
                <a:srgbClr val="000000"/>
              </a:buClr>
              <a:buSzPts val="1800"/>
              <a:buFont typeface="Arial"/>
              <a:buNone/>
            </a:pPr>
            <a:r>
              <a:rPr b="1" lang="en" sz="1400">
                <a:solidFill>
                  <a:srgbClr val="000000"/>
                </a:solidFill>
                <a:latin typeface="Raleway"/>
                <a:ea typeface="Raleway"/>
                <a:cs typeface="Raleway"/>
                <a:sym typeface="Raleway"/>
              </a:rPr>
              <a:t>Sprint backlog basics</a:t>
            </a:r>
            <a:endParaRPr b="1" sz="1400">
              <a:solidFill>
                <a:srgbClr val="000000"/>
              </a:solidFill>
              <a:latin typeface="Raleway"/>
              <a:ea typeface="Raleway"/>
              <a:cs typeface="Raleway"/>
              <a:sym typeface="Raleway"/>
            </a:endParaRPr>
          </a:p>
          <a:p>
            <a:pPr indent="0" lvl="0" marL="0" rtl="0" algn="l">
              <a:lnSpc>
                <a:spcPct val="100000"/>
              </a:lnSpc>
              <a:spcBef>
                <a:spcPts val="0"/>
              </a:spcBef>
              <a:spcAft>
                <a:spcPts val="0"/>
              </a:spcAft>
              <a:buClr>
                <a:srgbClr val="000000"/>
              </a:buClr>
              <a:buSzPts val="1800"/>
              <a:buFont typeface="Arial"/>
              <a:buNone/>
            </a:pPr>
            <a:r>
              <a:t/>
            </a:r>
            <a:endParaRPr sz="1400">
              <a:solidFill>
                <a:srgbClr val="000000"/>
              </a:solidFill>
              <a:latin typeface="Raleway"/>
              <a:ea typeface="Raleway"/>
              <a:cs typeface="Raleway"/>
              <a:sym typeface="Raleway"/>
            </a:endParaRPr>
          </a:p>
          <a:p>
            <a:pPr indent="-260350" lvl="0" marL="285750" rtl="0" algn="l">
              <a:lnSpc>
                <a:spcPct val="100000"/>
              </a:lnSpc>
              <a:spcBef>
                <a:spcPts val="0"/>
              </a:spcBef>
              <a:spcAft>
                <a:spcPts val="0"/>
              </a:spcAft>
              <a:buClr>
                <a:srgbClr val="000000"/>
              </a:buClr>
              <a:buSzPts val="1400"/>
              <a:buFont typeface="Raleway"/>
              <a:buChar char="•"/>
            </a:pPr>
            <a:r>
              <a:rPr lang="en" sz="1400">
                <a:solidFill>
                  <a:srgbClr val="000000"/>
                </a:solidFill>
                <a:latin typeface="Raleway"/>
                <a:ea typeface="Raleway"/>
                <a:cs typeface="Raleway"/>
                <a:sym typeface="Raleway"/>
              </a:rPr>
              <a:t>Contains all tasks and stories that have been committed to a sprint by the scrum team which align to the sprint goal</a:t>
            </a:r>
            <a:endParaRPr sz="1400">
              <a:solidFill>
                <a:srgbClr val="000000"/>
              </a:solidFill>
              <a:latin typeface="Raleway"/>
              <a:ea typeface="Raleway"/>
              <a:cs typeface="Raleway"/>
              <a:sym typeface="Raleway"/>
            </a:endParaRPr>
          </a:p>
          <a:p>
            <a:pPr indent="-171450" lvl="0" marL="285750" rtl="0" algn="l">
              <a:lnSpc>
                <a:spcPct val="100000"/>
              </a:lnSpc>
              <a:spcBef>
                <a:spcPts val="0"/>
              </a:spcBef>
              <a:spcAft>
                <a:spcPts val="0"/>
              </a:spcAft>
              <a:buClr>
                <a:srgbClr val="000000"/>
              </a:buClr>
              <a:buSzPts val="1800"/>
              <a:buFont typeface="Arial"/>
              <a:buNone/>
            </a:pPr>
            <a:r>
              <a:t/>
            </a:r>
            <a:endParaRPr sz="1400">
              <a:solidFill>
                <a:srgbClr val="000000"/>
              </a:solidFill>
              <a:latin typeface="Raleway"/>
              <a:ea typeface="Raleway"/>
              <a:cs typeface="Raleway"/>
              <a:sym typeface="Raleway"/>
            </a:endParaRPr>
          </a:p>
          <a:p>
            <a:pPr indent="-260350" lvl="0" marL="285750" rtl="0" algn="l">
              <a:lnSpc>
                <a:spcPct val="100000"/>
              </a:lnSpc>
              <a:spcBef>
                <a:spcPts val="0"/>
              </a:spcBef>
              <a:spcAft>
                <a:spcPts val="0"/>
              </a:spcAft>
              <a:buClr>
                <a:srgbClr val="000000"/>
              </a:buClr>
              <a:buSzPts val="1400"/>
              <a:buFont typeface="Raleway"/>
              <a:buChar char="•"/>
            </a:pPr>
            <a:r>
              <a:rPr lang="en" sz="1400">
                <a:solidFill>
                  <a:srgbClr val="000000"/>
                </a:solidFill>
                <a:latin typeface="Raleway"/>
                <a:ea typeface="Raleway"/>
                <a:cs typeface="Raleway"/>
                <a:sym typeface="Raleway"/>
              </a:rPr>
              <a:t>All stories are estimated and allocated to the team</a:t>
            </a:r>
            <a:endParaRPr sz="1400">
              <a:solidFill>
                <a:srgbClr val="000000"/>
              </a:solidFill>
              <a:latin typeface="Raleway"/>
              <a:ea typeface="Raleway"/>
              <a:cs typeface="Raleway"/>
              <a:sym typeface="Raleway"/>
            </a:endParaRPr>
          </a:p>
          <a:p>
            <a:pPr indent="-171450" lvl="0" marL="285750" rtl="0" algn="l">
              <a:lnSpc>
                <a:spcPct val="100000"/>
              </a:lnSpc>
              <a:spcBef>
                <a:spcPts val="0"/>
              </a:spcBef>
              <a:spcAft>
                <a:spcPts val="0"/>
              </a:spcAft>
              <a:buClr>
                <a:srgbClr val="000000"/>
              </a:buClr>
              <a:buSzPts val="1800"/>
              <a:buFont typeface="Arial"/>
              <a:buNone/>
            </a:pPr>
            <a:r>
              <a:t/>
            </a:r>
            <a:endParaRPr sz="1400">
              <a:solidFill>
                <a:srgbClr val="000000"/>
              </a:solidFill>
              <a:latin typeface="Raleway"/>
              <a:ea typeface="Raleway"/>
              <a:cs typeface="Raleway"/>
              <a:sym typeface="Raleway"/>
            </a:endParaRPr>
          </a:p>
          <a:p>
            <a:pPr indent="-260350" lvl="0" marL="285750" rtl="0" algn="l">
              <a:lnSpc>
                <a:spcPct val="100000"/>
              </a:lnSpc>
              <a:spcBef>
                <a:spcPts val="0"/>
              </a:spcBef>
              <a:spcAft>
                <a:spcPts val="0"/>
              </a:spcAft>
              <a:buClr>
                <a:srgbClr val="000000"/>
              </a:buClr>
              <a:buSzPts val="1400"/>
              <a:buFont typeface="Raleway"/>
              <a:buChar char="•"/>
            </a:pPr>
            <a:r>
              <a:rPr lang="en" sz="1400">
                <a:solidFill>
                  <a:srgbClr val="000000"/>
                </a:solidFill>
                <a:latin typeface="Raleway"/>
                <a:ea typeface="Raleway"/>
                <a:cs typeface="Raleway"/>
                <a:sym typeface="Raleway"/>
              </a:rPr>
              <a:t>Team update progress throughout the sprint</a:t>
            </a:r>
            <a:endParaRPr sz="1400">
              <a:solidFill>
                <a:srgbClr val="000000"/>
              </a:solidFill>
              <a:latin typeface="Raleway"/>
              <a:ea typeface="Raleway"/>
              <a:cs typeface="Raleway"/>
              <a:sym typeface="Raleway"/>
            </a:endParaRPr>
          </a:p>
          <a:p>
            <a:pPr indent="0" lvl="0" marL="0" rtl="0" algn="l">
              <a:lnSpc>
                <a:spcPct val="100000"/>
              </a:lnSpc>
              <a:spcBef>
                <a:spcPts val="0"/>
              </a:spcBef>
              <a:spcAft>
                <a:spcPts val="0"/>
              </a:spcAft>
              <a:buClr>
                <a:srgbClr val="000000"/>
              </a:buClr>
              <a:buSzPts val="1400"/>
              <a:buFont typeface="Arial"/>
              <a:buNone/>
            </a:pPr>
            <a:r>
              <a:t/>
            </a:r>
            <a:endParaRPr sz="1400">
              <a:solidFill>
                <a:srgbClr val="000000"/>
              </a:solidFill>
              <a:latin typeface="Raleway"/>
              <a:ea typeface="Raleway"/>
              <a:cs typeface="Raleway"/>
              <a:sym typeface="Raleway"/>
            </a:endParaRPr>
          </a:p>
          <a:p>
            <a:pPr indent="0" lvl="0" marL="0" rtl="0" algn="l">
              <a:spcBef>
                <a:spcPts val="0"/>
              </a:spcBef>
              <a:spcAft>
                <a:spcPts val="1600"/>
              </a:spcAft>
              <a:buNone/>
            </a:pPr>
            <a:r>
              <a:t/>
            </a:r>
            <a:endParaRPr sz="1400">
              <a:solidFill>
                <a:srgbClr val="000000"/>
              </a:solidFill>
              <a:latin typeface="Raleway"/>
              <a:ea typeface="Raleway"/>
              <a:cs typeface="Raleway"/>
              <a:sym typeface="Raleway"/>
            </a:endParaRPr>
          </a:p>
        </p:txBody>
      </p:sp>
      <p:pic>
        <p:nvPicPr>
          <p:cNvPr id="703" name="Google Shape;703;p96"/>
          <p:cNvPicPr preferRelativeResize="0"/>
          <p:nvPr/>
        </p:nvPicPr>
        <p:blipFill>
          <a:blip r:embed="rId3">
            <a:alphaModFix/>
          </a:blip>
          <a:stretch>
            <a:fillRect/>
          </a:stretch>
        </p:blipFill>
        <p:spPr>
          <a:xfrm>
            <a:off x="4130725" y="971250"/>
            <a:ext cx="4830525" cy="3622900"/>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7" name="Shape 707"/>
        <p:cNvGrpSpPr/>
        <p:nvPr/>
      </p:nvGrpSpPr>
      <p:grpSpPr>
        <a:xfrm>
          <a:off x="0" y="0"/>
          <a:ext cx="0" cy="0"/>
          <a:chOff x="0" y="0"/>
          <a:chExt cx="0" cy="0"/>
        </a:xfrm>
      </p:grpSpPr>
      <p:sp>
        <p:nvSpPr>
          <p:cNvPr id="708" name="Google Shape;708;p97"/>
          <p:cNvSpPr txBox="1"/>
          <p:nvPr>
            <p:ph type="title"/>
          </p:nvPr>
        </p:nvSpPr>
        <p:spPr>
          <a:xfrm>
            <a:off x="144900" y="-23700"/>
            <a:ext cx="7688700" cy="535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Sprint Burndown Charts</a:t>
            </a:r>
            <a:endParaRPr/>
          </a:p>
        </p:txBody>
      </p:sp>
      <p:sp>
        <p:nvSpPr>
          <p:cNvPr id="709" name="Google Shape;709;p97"/>
          <p:cNvSpPr txBox="1"/>
          <p:nvPr>
            <p:ph idx="1" type="body"/>
          </p:nvPr>
        </p:nvSpPr>
        <p:spPr>
          <a:xfrm>
            <a:off x="144900" y="511500"/>
            <a:ext cx="3570600" cy="4632000"/>
          </a:xfrm>
          <a:prstGeom prst="rect">
            <a:avLst/>
          </a:prstGeom>
        </p:spPr>
        <p:txBody>
          <a:bodyPr anchorCtr="0" anchor="t" bIns="91425" lIns="91425" spcFirstLastPara="1" rIns="91425" wrap="square" tIns="91425">
            <a:noAutofit/>
          </a:bodyPr>
          <a:lstStyle/>
          <a:p>
            <a:pPr indent="0" lvl="0" marL="171450" rtl="0" algn="l">
              <a:lnSpc>
                <a:spcPct val="100000"/>
              </a:lnSpc>
              <a:spcBef>
                <a:spcPts val="0"/>
              </a:spcBef>
              <a:spcAft>
                <a:spcPts val="0"/>
              </a:spcAft>
              <a:buNone/>
            </a:pPr>
            <a:r>
              <a:t/>
            </a:r>
            <a:endParaRPr sz="1400">
              <a:solidFill>
                <a:srgbClr val="000000"/>
              </a:solidFill>
              <a:latin typeface="Raleway"/>
              <a:ea typeface="Raleway"/>
              <a:cs typeface="Raleway"/>
              <a:sym typeface="Raleway"/>
            </a:endParaRPr>
          </a:p>
          <a:p>
            <a:pPr indent="-133350" lvl="0" marL="171450" rtl="0" algn="l">
              <a:lnSpc>
                <a:spcPct val="100000"/>
              </a:lnSpc>
              <a:spcBef>
                <a:spcPts val="0"/>
              </a:spcBef>
              <a:spcAft>
                <a:spcPts val="0"/>
              </a:spcAft>
              <a:buClr>
                <a:srgbClr val="000000"/>
              </a:buClr>
              <a:buSzPts val="1400"/>
              <a:buFont typeface="Raleway"/>
              <a:buChar char="•"/>
            </a:pPr>
            <a:r>
              <a:rPr lang="en" sz="1400">
                <a:solidFill>
                  <a:srgbClr val="000000"/>
                </a:solidFill>
                <a:latin typeface="Raleway"/>
                <a:ea typeface="Raleway"/>
                <a:cs typeface="Raleway"/>
                <a:sym typeface="Raleway"/>
              </a:rPr>
              <a:t>A chart illustrating the comparison between the initial estimated amount of work (what was committed during the sprint) and the work left to do</a:t>
            </a:r>
            <a:endParaRPr sz="1400">
              <a:solidFill>
                <a:srgbClr val="000000"/>
              </a:solidFill>
              <a:latin typeface="Raleway"/>
              <a:ea typeface="Raleway"/>
              <a:cs typeface="Raleway"/>
              <a:sym typeface="Raleway"/>
            </a:endParaRPr>
          </a:p>
          <a:p>
            <a:pPr indent="-44450" lvl="0" marL="171450" rtl="0" algn="l">
              <a:lnSpc>
                <a:spcPct val="100000"/>
              </a:lnSpc>
              <a:spcBef>
                <a:spcPts val="0"/>
              </a:spcBef>
              <a:spcAft>
                <a:spcPts val="0"/>
              </a:spcAft>
              <a:buClr>
                <a:srgbClr val="000000"/>
              </a:buClr>
              <a:buSzPts val="2000"/>
              <a:buFont typeface="Arial"/>
              <a:buNone/>
            </a:pPr>
            <a:r>
              <a:t/>
            </a:r>
            <a:endParaRPr sz="1400">
              <a:solidFill>
                <a:srgbClr val="000000"/>
              </a:solidFill>
              <a:latin typeface="Raleway"/>
              <a:ea typeface="Raleway"/>
              <a:cs typeface="Raleway"/>
              <a:sym typeface="Raleway"/>
            </a:endParaRPr>
          </a:p>
          <a:p>
            <a:pPr indent="-133350" lvl="0" marL="171450" rtl="0" algn="l">
              <a:lnSpc>
                <a:spcPct val="100000"/>
              </a:lnSpc>
              <a:spcBef>
                <a:spcPts val="0"/>
              </a:spcBef>
              <a:spcAft>
                <a:spcPts val="0"/>
              </a:spcAft>
              <a:buClr>
                <a:srgbClr val="000000"/>
              </a:buClr>
              <a:buSzPts val="1400"/>
              <a:buFont typeface="Raleway"/>
              <a:buChar char="•"/>
            </a:pPr>
            <a:r>
              <a:rPr lang="en" sz="1400">
                <a:solidFill>
                  <a:srgbClr val="000000"/>
                </a:solidFill>
                <a:latin typeface="Raleway"/>
                <a:ea typeface="Raleway"/>
                <a:cs typeface="Raleway"/>
                <a:sym typeface="Raleway"/>
              </a:rPr>
              <a:t>It should be used by the team to manage themselves during the sprint</a:t>
            </a:r>
            <a:endParaRPr sz="1400">
              <a:solidFill>
                <a:srgbClr val="000000"/>
              </a:solidFill>
              <a:latin typeface="Raleway"/>
              <a:ea typeface="Raleway"/>
              <a:cs typeface="Raleway"/>
              <a:sym typeface="Raleway"/>
            </a:endParaRPr>
          </a:p>
          <a:p>
            <a:pPr indent="-44450" lvl="0" marL="171450" rtl="0" algn="l">
              <a:lnSpc>
                <a:spcPct val="100000"/>
              </a:lnSpc>
              <a:spcBef>
                <a:spcPts val="0"/>
              </a:spcBef>
              <a:spcAft>
                <a:spcPts val="0"/>
              </a:spcAft>
              <a:buClr>
                <a:srgbClr val="000000"/>
              </a:buClr>
              <a:buSzPts val="2000"/>
              <a:buFont typeface="Arial"/>
              <a:buNone/>
            </a:pPr>
            <a:r>
              <a:t/>
            </a:r>
            <a:endParaRPr sz="1400">
              <a:solidFill>
                <a:srgbClr val="000000"/>
              </a:solidFill>
              <a:latin typeface="Raleway"/>
              <a:ea typeface="Raleway"/>
              <a:cs typeface="Raleway"/>
              <a:sym typeface="Raleway"/>
            </a:endParaRPr>
          </a:p>
          <a:p>
            <a:pPr indent="-133350" lvl="0" marL="171450" rtl="0" algn="l">
              <a:lnSpc>
                <a:spcPct val="100000"/>
              </a:lnSpc>
              <a:spcBef>
                <a:spcPts val="0"/>
              </a:spcBef>
              <a:spcAft>
                <a:spcPts val="0"/>
              </a:spcAft>
              <a:buClr>
                <a:srgbClr val="000000"/>
              </a:buClr>
              <a:buSzPts val="1400"/>
              <a:buFont typeface="Raleway"/>
              <a:buChar char="•"/>
            </a:pPr>
            <a:r>
              <a:rPr lang="en" sz="1400">
                <a:solidFill>
                  <a:srgbClr val="000000"/>
                </a:solidFill>
                <a:latin typeface="Raleway"/>
                <a:ea typeface="Raleway"/>
                <a:cs typeface="Raleway"/>
                <a:sym typeface="Raleway"/>
              </a:rPr>
              <a:t>The scrum master is responsible for ensuring that the team is aware of the burndown status and encourage team to update the chart</a:t>
            </a:r>
            <a:endParaRPr sz="1400">
              <a:solidFill>
                <a:srgbClr val="000000"/>
              </a:solidFill>
              <a:latin typeface="Raleway"/>
              <a:ea typeface="Raleway"/>
              <a:cs typeface="Raleway"/>
              <a:sym typeface="Raleway"/>
            </a:endParaRPr>
          </a:p>
        </p:txBody>
      </p:sp>
      <p:pic>
        <p:nvPicPr>
          <p:cNvPr descr="Image result for sprint burndown chart" id="710" name="Google Shape;710;p97"/>
          <p:cNvPicPr preferRelativeResize="0"/>
          <p:nvPr/>
        </p:nvPicPr>
        <p:blipFill rotWithShape="1">
          <a:blip r:embed="rId3">
            <a:alphaModFix/>
          </a:blip>
          <a:srcRect b="0" l="0" r="0" t="0"/>
          <a:stretch/>
        </p:blipFill>
        <p:spPr>
          <a:xfrm>
            <a:off x="4572000" y="1675947"/>
            <a:ext cx="4064118" cy="2401210"/>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4" name="Shape 714"/>
        <p:cNvGrpSpPr/>
        <p:nvPr/>
      </p:nvGrpSpPr>
      <p:grpSpPr>
        <a:xfrm>
          <a:off x="0" y="0"/>
          <a:ext cx="0" cy="0"/>
          <a:chOff x="0" y="0"/>
          <a:chExt cx="0" cy="0"/>
        </a:xfrm>
      </p:grpSpPr>
      <p:sp>
        <p:nvSpPr>
          <p:cNvPr id="715" name="Google Shape;715;p98"/>
          <p:cNvSpPr txBox="1"/>
          <p:nvPr>
            <p:ph type="title"/>
          </p:nvPr>
        </p:nvSpPr>
        <p:spPr>
          <a:xfrm>
            <a:off x="144900" y="-23700"/>
            <a:ext cx="7688700" cy="535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Agile </a:t>
            </a:r>
            <a:r>
              <a:rPr lang="en"/>
              <a:t>Planning </a:t>
            </a:r>
            <a:endParaRPr/>
          </a:p>
        </p:txBody>
      </p:sp>
      <p:pic>
        <p:nvPicPr>
          <p:cNvPr id="716" name="Google Shape;716;p98"/>
          <p:cNvPicPr preferRelativeResize="0"/>
          <p:nvPr/>
        </p:nvPicPr>
        <p:blipFill>
          <a:blip r:embed="rId3">
            <a:alphaModFix/>
          </a:blip>
          <a:stretch>
            <a:fillRect/>
          </a:stretch>
        </p:blipFill>
        <p:spPr>
          <a:xfrm>
            <a:off x="718250" y="1601100"/>
            <a:ext cx="7816525" cy="2337875"/>
          </a:xfrm>
          <a:prstGeom prst="rect">
            <a:avLst/>
          </a:prstGeom>
          <a:noFill/>
          <a:ln>
            <a:noFill/>
          </a:ln>
        </p:spPr>
      </p:pic>
      <p:sp>
        <p:nvSpPr>
          <p:cNvPr id="717" name="Google Shape;717;p98"/>
          <p:cNvSpPr/>
          <p:nvPr/>
        </p:nvSpPr>
        <p:spPr>
          <a:xfrm>
            <a:off x="2837150" y="1807800"/>
            <a:ext cx="3327000" cy="2131200"/>
          </a:xfrm>
          <a:prstGeom prst="rect">
            <a:avLst/>
          </a:prstGeom>
          <a:noFill/>
          <a:ln cap="flat" cmpd="sng" w="28575">
            <a:solidFill>
              <a:schemeClr val="accent3"/>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717"/>
                                        </p:tgtEl>
                                        <p:attrNameLst>
                                          <p:attrName>style.visibility</p:attrName>
                                        </p:attrNameLst>
                                      </p:cBhvr>
                                      <p:to>
                                        <p:strVal val="visible"/>
                                      </p:to>
                                    </p:set>
                                    <p:anim calcmode="lin" valueType="num">
                                      <p:cBhvr additive="base">
                                        <p:cTn dur="1000"/>
                                        <p:tgtEl>
                                          <p:spTgt spid="717"/>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1" name="Shape 721"/>
        <p:cNvGrpSpPr/>
        <p:nvPr/>
      </p:nvGrpSpPr>
      <p:grpSpPr>
        <a:xfrm>
          <a:off x="0" y="0"/>
          <a:ext cx="0" cy="0"/>
          <a:chOff x="0" y="0"/>
          <a:chExt cx="0" cy="0"/>
        </a:xfrm>
      </p:grpSpPr>
      <p:pic>
        <p:nvPicPr>
          <p:cNvPr id="722" name="Google Shape;722;p99"/>
          <p:cNvPicPr preferRelativeResize="0"/>
          <p:nvPr/>
        </p:nvPicPr>
        <p:blipFill>
          <a:blip r:embed="rId3">
            <a:alphaModFix/>
          </a:blip>
          <a:stretch>
            <a:fillRect/>
          </a:stretch>
        </p:blipFill>
        <p:spPr>
          <a:xfrm>
            <a:off x="4392750" y="970025"/>
            <a:ext cx="4028151" cy="3378276"/>
          </a:xfrm>
          <a:prstGeom prst="rect">
            <a:avLst/>
          </a:prstGeom>
          <a:noFill/>
          <a:ln>
            <a:noFill/>
          </a:ln>
        </p:spPr>
      </p:pic>
      <p:sp>
        <p:nvSpPr>
          <p:cNvPr id="723" name="Google Shape;723;p99"/>
          <p:cNvSpPr txBox="1"/>
          <p:nvPr>
            <p:ph type="title"/>
          </p:nvPr>
        </p:nvSpPr>
        <p:spPr>
          <a:xfrm>
            <a:off x="144900" y="-23700"/>
            <a:ext cx="7688700" cy="535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000000"/>
                </a:solidFill>
              </a:rPr>
              <a:t>Roadmap, Product Backlog &amp; Release plan	</a:t>
            </a:r>
            <a:endParaRPr/>
          </a:p>
        </p:txBody>
      </p:sp>
      <p:sp>
        <p:nvSpPr>
          <p:cNvPr id="724" name="Google Shape;724;p99"/>
          <p:cNvSpPr txBox="1"/>
          <p:nvPr>
            <p:ph idx="1" type="body"/>
          </p:nvPr>
        </p:nvSpPr>
        <p:spPr>
          <a:xfrm>
            <a:off x="566000" y="1096325"/>
            <a:ext cx="29031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aleway"/>
                <a:ea typeface="Raleway"/>
                <a:cs typeface="Raleway"/>
                <a:sym typeface="Raleway"/>
              </a:rPr>
              <a:t>The product roadmap is the high level plan for the entire product. </a:t>
            </a:r>
            <a:endParaRPr>
              <a:latin typeface="Raleway"/>
              <a:ea typeface="Raleway"/>
              <a:cs typeface="Raleway"/>
              <a:sym typeface="Raleway"/>
            </a:endParaRPr>
          </a:p>
          <a:p>
            <a:pPr indent="0" lvl="0" marL="0" rtl="0" algn="l">
              <a:spcBef>
                <a:spcPts val="1600"/>
              </a:spcBef>
              <a:spcAft>
                <a:spcPts val="0"/>
              </a:spcAft>
              <a:buNone/>
            </a:pPr>
            <a:r>
              <a:rPr lang="en">
                <a:latin typeface="Raleway"/>
                <a:ea typeface="Raleway"/>
                <a:cs typeface="Raleway"/>
                <a:sym typeface="Raleway"/>
              </a:rPr>
              <a:t>The release plan covers one step in the product roadmap. </a:t>
            </a:r>
            <a:endParaRPr>
              <a:latin typeface="Raleway"/>
              <a:ea typeface="Raleway"/>
              <a:cs typeface="Raleway"/>
              <a:sym typeface="Raleway"/>
            </a:endParaRPr>
          </a:p>
          <a:p>
            <a:pPr indent="0" lvl="0" marL="0" rtl="0" algn="l">
              <a:spcBef>
                <a:spcPts val="1600"/>
              </a:spcBef>
              <a:spcAft>
                <a:spcPts val="1600"/>
              </a:spcAft>
              <a:buNone/>
            </a:pPr>
            <a:r>
              <a:rPr lang="en">
                <a:latin typeface="Raleway"/>
                <a:ea typeface="Raleway"/>
                <a:cs typeface="Raleway"/>
                <a:sym typeface="Raleway"/>
              </a:rPr>
              <a:t>The release plan is informed by both the product roadmap and product backlog</a:t>
            </a:r>
            <a:endParaRPr>
              <a:latin typeface="Raleway"/>
              <a:ea typeface="Raleway"/>
              <a:cs typeface="Raleway"/>
              <a:sym typeface="Raleway"/>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8" name="Shape 728"/>
        <p:cNvGrpSpPr/>
        <p:nvPr/>
      </p:nvGrpSpPr>
      <p:grpSpPr>
        <a:xfrm>
          <a:off x="0" y="0"/>
          <a:ext cx="0" cy="0"/>
          <a:chOff x="0" y="0"/>
          <a:chExt cx="0" cy="0"/>
        </a:xfrm>
      </p:grpSpPr>
      <p:sp>
        <p:nvSpPr>
          <p:cNvPr id="729" name="Google Shape;729;p100"/>
          <p:cNvSpPr txBox="1"/>
          <p:nvPr>
            <p:ph type="title"/>
          </p:nvPr>
        </p:nvSpPr>
        <p:spPr>
          <a:xfrm>
            <a:off x="144900" y="-23700"/>
            <a:ext cx="7688700" cy="535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Our roadmap</a:t>
            </a:r>
            <a:endParaRPr/>
          </a:p>
        </p:txBody>
      </p:sp>
      <p:pic>
        <p:nvPicPr>
          <p:cNvPr id="730" name="Google Shape;730;p100"/>
          <p:cNvPicPr preferRelativeResize="0"/>
          <p:nvPr/>
        </p:nvPicPr>
        <p:blipFill>
          <a:blip r:embed="rId3">
            <a:alphaModFix/>
          </a:blip>
          <a:stretch>
            <a:fillRect/>
          </a:stretch>
        </p:blipFill>
        <p:spPr>
          <a:xfrm>
            <a:off x="1299225" y="650150"/>
            <a:ext cx="6691188" cy="4327200"/>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4" name="Shape 734"/>
        <p:cNvGrpSpPr/>
        <p:nvPr/>
      </p:nvGrpSpPr>
      <p:grpSpPr>
        <a:xfrm>
          <a:off x="0" y="0"/>
          <a:ext cx="0" cy="0"/>
          <a:chOff x="0" y="0"/>
          <a:chExt cx="0" cy="0"/>
        </a:xfrm>
      </p:grpSpPr>
      <p:sp>
        <p:nvSpPr>
          <p:cNvPr id="735" name="Google Shape;735;p101"/>
          <p:cNvSpPr txBox="1"/>
          <p:nvPr>
            <p:ph type="title"/>
          </p:nvPr>
        </p:nvSpPr>
        <p:spPr>
          <a:xfrm>
            <a:off x="144900" y="-23700"/>
            <a:ext cx="7688700" cy="535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Release Plan</a:t>
            </a:r>
            <a:endParaRPr/>
          </a:p>
        </p:txBody>
      </p:sp>
      <p:sp>
        <p:nvSpPr>
          <p:cNvPr id="736" name="Google Shape;736;p101"/>
          <p:cNvSpPr txBox="1"/>
          <p:nvPr>
            <p:ph idx="1" type="body"/>
          </p:nvPr>
        </p:nvSpPr>
        <p:spPr>
          <a:xfrm>
            <a:off x="221100" y="1349700"/>
            <a:ext cx="4717200" cy="22611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Clr>
                <a:srgbClr val="000000"/>
              </a:buClr>
              <a:buSzPts val="1400"/>
              <a:buFont typeface="Arial"/>
              <a:buNone/>
            </a:pPr>
            <a:r>
              <a:t/>
            </a:r>
            <a:endParaRPr sz="1200">
              <a:solidFill>
                <a:srgbClr val="000000"/>
              </a:solidFill>
              <a:latin typeface="Raleway"/>
              <a:ea typeface="Raleway"/>
              <a:cs typeface="Raleway"/>
              <a:sym typeface="Raleway"/>
            </a:endParaRPr>
          </a:p>
          <a:p>
            <a:pPr indent="0" lvl="0" marL="0" rtl="0" algn="l">
              <a:lnSpc>
                <a:spcPct val="100000"/>
              </a:lnSpc>
              <a:spcBef>
                <a:spcPts val="0"/>
              </a:spcBef>
              <a:spcAft>
                <a:spcPts val="0"/>
              </a:spcAft>
              <a:buClr>
                <a:srgbClr val="000000"/>
              </a:buClr>
              <a:buSzPts val="1400"/>
              <a:buFont typeface="Arial"/>
              <a:buNone/>
            </a:pPr>
            <a:r>
              <a:rPr lang="en" sz="1200">
                <a:solidFill>
                  <a:srgbClr val="000000"/>
                </a:solidFill>
                <a:latin typeface="Raleway"/>
                <a:ea typeface="Raleway"/>
                <a:cs typeface="Raleway"/>
                <a:sym typeface="Raleway"/>
              </a:rPr>
              <a:t>In order to create a release plan, the following things must be available:</a:t>
            </a:r>
            <a:endParaRPr sz="1200">
              <a:solidFill>
                <a:srgbClr val="000000"/>
              </a:solidFill>
              <a:latin typeface="Raleway"/>
              <a:ea typeface="Raleway"/>
              <a:cs typeface="Raleway"/>
              <a:sym typeface="Raleway"/>
            </a:endParaRPr>
          </a:p>
          <a:p>
            <a:pPr indent="0" lvl="0" marL="0" rtl="0" algn="l">
              <a:lnSpc>
                <a:spcPct val="100000"/>
              </a:lnSpc>
              <a:spcBef>
                <a:spcPts val="0"/>
              </a:spcBef>
              <a:spcAft>
                <a:spcPts val="0"/>
              </a:spcAft>
              <a:buClr>
                <a:srgbClr val="000000"/>
              </a:buClr>
              <a:buSzPts val="1400"/>
              <a:buFont typeface="Arial"/>
              <a:buNone/>
            </a:pPr>
            <a:r>
              <a:t/>
            </a:r>
            <a:endParaRPr sz="1200">
              <a:solidFill>
                <a:srgbClr val="000000"/>
              </a:solidFill>
              <a:latin typeface="Raleway"/>
              <a:ea typeface="Raleway"/>
              <a:cs typeface="Raleway"/>
              <a:sym typeface="Raleway"/>
            </a:endParaRPr>
          </a:p>
          <a:p>
            <a:pPr indent="-330200" lvl="0" marL="342900" rtl="0" algn="l">
              <a:lnSpc>
                <a:spcPct val="100000"/>
              </a:lnSpc>
              <a:spcBef>
                <a:spcPts val="1000"/>
              </a:spcBef>
              <a:spcAft>
                <a:spcPts val="0"/>
              </a:spcAft>
              <a:buClr>
                <a:srgbClr val="000000"/>
              </a:buClr>
              <a:buSzPts val="1200"/>
              <a:buFont typeface="Raleway"/>
              <a:buAutoNum type="arabicPeriod"/>
            </a:pPr>
            <a:r>
              <a:rPr lang="en" sz="1200">
                <a:solidFill>
                  <a:srgbClr val="000000"/>
                </a:solidFill>
                <a:latin typeface="Raleway"/>
                <a:ea typeface="Raleway"/>
                <a:cs typeface="Raleway"/>
                <a:sym typeface="Raleway"/>
              </a:rPr>
              <a:t>A prioritised and estimated product backlog</a:t>
            </a:r>
            <a:endParaRPr sz="1200">
              <a:solidFill>
                <a:srgbClr val="000000"/>
              </a:solidFill>
              <a:latin typeface="Raleway"/>
              <a:ea typeface="Raleway"/>
              <a:cs typeface="Raleway"/>
              <a:sym typeface="Raleway"/>
            </a:endParaRPr>
          </a:p>
          <a:p>
            <a:pPr indent="-330200" lvl="0" marL="342900" rtl="0" algn="l">
              <a:lnSpc>
                <a:spcPct val="100000"/>
              </a:lnSpc>
              <a:spcBef>
                <a:spcPts val="1000"/>
              </a:spcBef>
              <a:spcAft>
                <a:spcPts val="0"/>
              </a:spcAft>
              <a:buClr>
                <a:srgbClr val="000000"/>
              </a:buClr>
              <a:buSzPts val="1200"/>
              <a:buFont typeface="Raleway"/>
              <a:buAutoNum type="arabicPeriod"/>
            </a:pPr>
            <a:r>
              <a:rPr lang="en" sz="1200">
                <a:solidFill>
                  <a:srgbClr val="000000"/>
                </a:solidFill>
                <a:latin typeface="Raleway"/>
                <a:ea typeface="Raleway"/>
                <a:cs typeface="Raleway"/>
                <a:sym typeface="Raleway"/>
              </a:rPr>
              <a:t>The estimated velocity of the team</a:t>
            </a:r>
            <a:endParaRPr sz="1200">
              <a:solidFill>
                <a:srgbClr val="000000"/>
              </a:solidFill>
              <a:latin typeface="Raleway"/>
              <a:ea typeface="Raleway"/>
              <a:cs typeface="Raleway"/>
              <a:sym typeface="Raleway"/>
            </a:endParaRPr>
          </a:p>
          <a:p>
            <a:pPr indent="-330200" lvl="0" marL="342900" rtl="0" algn="l">
              <a:lnSpc>
                <a:spcPct val="100000"/>
              </a:lnSpc>
              <a:spcBef>
                <a:spcPts val="1000"/>
              </a:spcBef>
              <a:spcAft>
                <a:spcPts val="0"/>
              </a:spcAft>
              <a:buClr>
                <a:srgbClr val="000000"/>
              </a:buClr>
              <a:buSzPts val="1200"/>
              <a:buFont typeface="Raleway"/>
              <a:buAutoNum type="arabicPeriod"/>
            </a:pPr>
            <a:r>
              <a:rPr lang="en" sz="1200">
                <a:solidFill>
                  <a:srgbClr val="000000"/>
                </a:solidFill>
                <a:latin typeface="Raleway"/>
                <a:ea typeface="Raleway"/>
                <a:cs typeface="Raleway"/>
                <a:sym typeface="Raleway"/>
              </a:rPr>
              <a:t>Release goals agreed (plus the team who will be delivering)</a:t>
            </a:r>
            <a:endParaRPr sz="1200">
              <a:solidFill>
                <a:srgbClr val="000000"/>
              </a:solidFill>
              <a:latin typeface="Raleway"/>
              <a:ea typeface="Raleway"/>
              <a:cs typeface="Raleway"/>
              <a:sym typeface="Raleway"/>
            </a:endParaRPr>
          </a:p>
          <a:p>
            <a:pPr indent="0" lvl="0" marL="342900" rtl="0" algn="l">
              <a:lnSpc>
                <a:spcPct val="100000"/>
              </a:lnSpc>
              <a:spcBef>
                <a:spcPts val="1000"/>
              </a:spcBef>
              <a:spcAft>
                <a:spcPts val="0"/>
              </a:spcAft>
              <a:buNone/>
            </a:pPr>
            <a:r>
              <a:t/>
            </a:r>
            <a:endParaRPr sz="1200">
              <a:solidFill>
                <a:srgbClr val="000000"/>
              </a:solidFill>
              <a:latin typeface="Raleway"/>
              <a:ea typeface="Raleway"/>
              <a:cs typeface="Raleway"/>
              <a:sym typeface="Raleway"/>
            </a:endParaRPr>
          </a:p>
        </p:txBody>
      </p:sp>
      <p:pic>
        <p:nvPicPr>
          <p:cNvPr id="737" name="Google Shape;737;p101"/>
          <p:cNvPicPr preferRelativeResize="0"/>
          <p:nvPr/>
        </p:nvPicPr>
        <p:blipFill>
          <a:blip r:embed="rId3">
            <a:alphaModFix/>
          </a:blip>
          <a:stretch>
            <a:fillRect/>
          </a:stretch>
        </p:blipFill>
        <p:spPr>
          <a:xfrm>
            <a:off x="5169600" y="1074801"/>
            <a:ext cx="3825125" cy="2664100"/>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1" name="Shape 741"/>
        <p:cNvGrpSpPr/>
        <p:nvPr/>
      </p:nvGrpSpPr>
      <p:grpSpPr>
        <a:xfrm>
          <a:off x="0" y="0"/>
          <a:ext cx="0" cy="0"/>
          <a:chOff x="0" y="0"/>
          <a:chExt cx="0" cy="0"/>
        </a:xfrm>
      </p:grpSpPr>
      <p:sp>
        <p:nvSpPr>
          <p:cNvPr id="742" name="Google Shape;742;p102"/>
          <p:cNvSpPr txBox="1"/>
          <p:nvPr>
            <p:ph type="title"/>
          </p:nvPr>
        </p:nvSpPr>
        <p:spPr>
          <a:xfrm>
            <a:off x="729450" y="733950"/>
            <a:ext cx="7688400" cy="124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7300"/>
          </a:p>
          <a:p>
            <a:pPr indent="0" lvl="0" marL="0" rtl="0" algn="l">
              <a:spcBef>
                <a:spcPts val="0"/>
              </a:spcBef>
              <a:spcAft>
                <a:spcPts val="0"/>
              </a:spcAft>
              <a:buNone/>
            </a:pPr>
            <a:r>
              <a:rPr lang="en" sz="7300"/>
              <a:t>Agile Articulate</a:t>
            </a:r>
            <a:endParaRPr sz="7300"/>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7" name="Shape 747"/>
        <p:cNvGrpSpPr/>
        <p:nvPr/>
      </p:nvGrpSpPr>
      <p:grpSpPr>
        <a:xfrm>
          <a:off x="0" y="0"/>
          <a:ext cx="0" cy="0"/>
          <a:chOff x="0" y="0"/>
          <a:chExt cx="0" cy="0"/>
        </a:xfrm>
      </p:grpSpPr>
      <p:sp>
        <p:nvSpPr>
          <p:cNvPr id="748" name="Google Shape;748;p103"/>
          <p:cNvSpPr txBox="1"/>
          <p:nvPr>
            <p:ph type="title"/>
          </p:nvPr>
        </p:nvSpPr>
        <p:spPr>
          <a:xfrm>
            <a:off x="144900" y="-23700"/>
            <a:ext cx="7688700" cy="535200"/>
          </a:xfrm>
          <a:prstGeom prst="rect">
            <a:avLst/>
          </a:prstGeom>
          <a:noFill/>
          <a:ln>
            <a:noFill/>
          </a:ln>
        </p:spPr>
        <p:txBody>
          <a:bodyPr anchorCtr="0" anchor="ctr" bIns="68575" lIns="68575" spcFirstLastPara="1" rIns="68575" wrap="square" tIns="68575">
            <a:noAutofit/>
          </a:bodyPr>
          <a:lstStyle/>
          <a:p>
            <a:pPr indent="0" lvl="0" marL="0" marR="0" rtl="0" algn="l">
              <a:lnSpc>
                <a:spcPct val="90000"/>
              </a:lnSpc>
              <a:spcBef>
                <a:spcPts val="0"/>
              </a:spcBef>
              <a:spcAft>
                <a:spcPts val="0"/>
              </a:spcAft>
              <a:buClr>
                <a:srgbClr val="0A0A3E"/>
              </a:buClr>
              <a:buSzPts val="1500"/>
              <a:buFont typeface="Arial"/>
              <a:buNone/>
            </a:pPr>
            <a:r>
              <a:rPr b="1" i="0" lang="en" sz="1500" u="none" cap="none" strike="noStrike">
                <a:solidFill>
                  <a:srgbClr val="0A0A3E"/>
                </a:solidFill>
                <a:latin typeface="Arial"/>
                <a:ea typeface="Arial"/>
                <a:cs typeface="Arial"/>
                <a:sym typeface="Arial"/>
              </a:rPr>
              <a:t>Wrap up</a:t>
            </a:r>
            <a:endParaRPr b="1" i="0" sz="1500" u="none" cap="none" strike="noStrike">
              <a:solidFill>
                <a:srgbClr val="0A0A3E"/>
              </a:solidFill>
              <a:latin typeface="Arial"/>
              <a:ea typeface="Arial"/>
              <a:cs typeface="Arial"/>
              <a:sym typeface="Arial"/>
            </a:endParaRPr>
          </a:p>
        </p:txBody>
      </p:sp>
      <p:sp>
        <p:nvSpPr>
          <p:cNvPr id="749" name="Google Shape;749;p103"/>
          <p:cNvSpPr txBox="1"/>
          <p:nvPr>
            <p:ph idx="12" type="sldNum"/>
          </p:nvPr>
        </p:nvSpPr>
        <p:spPr>
          <a:xfrm>
            <a:off x="8536302" y="4749851"/>
            <a:ext cx="548700" cy="393600"/>
          </a:xfrm>
          <a:prstGeom prst="rect">
            <a:avLst/>
          </a:prstGeom>
          <a:noFill/>
          <a:ln>
            <a:noFill/>
          </a:ln>
        </p:spPr>
        <p:txBody>
          <a:bodyPr anchorCtr="0" anchor="t" bIns="34275" lIns="68575" spcFirstLastPara="1" rIns="68575" wrap="square" tIns="34275">
            <a:noAutofit/>
          </a:bodyPr>
          <a:lstStyle/>
          <a:p>
            <a:pPr indent="0" lvl="0" marL="0" rtl="0" algn="r">
              <a:spcBef>
                <a:spcPts val="0"/>
              </a:spcBef>
              <a:spcAft>
                <a:spcPts val="0"/>
              </a:spcAft>
              <a:buNone/>
            </a:pPr>
            <a:fld id="{00000000-1234-1234-1234-123412341234}" type="slidenum">
              <a:rPr lang="en" sz="1000">
                <a:solidFill>
                  <a:schemeClr val="accent1"/>
                </a:solidFill>
                <a:latin typeface="Lato"/>
                <a:ea typeface="Lato"/>
                <a:cs typeface="Lato"/>
                <a:sym typeface="Lato"/>
              </a:rPr>
              <a:t>‹#›</a:t>
            </a:fld>
            <a:endParaRPr sz="1000">
              <a:solidFill>
                <a:schemeClr val="accent1"/>
              </a:solidFill>
              <a:latin typeface="Lato"/>
              <a:ea typeface="Lato"/>
              <a:cs typeface="Lato"/>
              <a:sym typeface="Lato"/>
            </a:endParaRPr>
          </a:p>
        </p:txBody>
      </p:sp>
      <p:sp>
        <p:nvSpPr>
          <p:cNvPr id="750" name="Google Shape;750;p103"/>
          <p:cNvSpPr txBox="1"/>
          <p:nvPr>
            <p:ph idx="1" type="body"/>
          </p:nvPr>
        </p:nvSpPr>
        <p:spPr>
          <a:xfrm>
            <a:off x="729450" y="1158775"/>
            <a:ext cx="7688700" cy="3181200"/>
          </a:xfrm>
          <a:prstGeom prst="rect">
            <a:avLst/>
          </a:prstGeom>
        </p:spPr>
        <p:txBody>
          <a:bodyPr anchorCtr="0" anchor="t" bIns="91425" lIns="91425" spcFirstLastPara="1" rIns="91425" wrap="square" tIns="91425">
            <a:noAutofit/>
          </a:bodyPr>
          <a:lstStyle/>
          <a:p>
            <a:pPr indent="0" lvl="0" marL="0" rtl="0" algn="l">
              <a:lnSpc>
                <a:spcPct val="200000"/>
              </a:lnSpc>
              <a:spcBef>
                <a:spcPts val="0"/>
              </a:spcBef>
              <a:spcAft>
                <a:spcPts val="0"/>
              </a:spcAft>
              <a:buNone/>
            </a:pPr>
            <a:r>
              <a:rPr lang="en" sz="2000">
                <a:latin typeface="Raleway"/>
                <a:ea typeface="Raleway"/>
                <a:cs typeface="Raleway"/>
                <a:sym typeface="Raleway"/>
              </a:rPr>
              <a:t>Everybody answer each of the three questions:</a:t>
            </a:r>
            <a:endParaRPr sz="2000">
              <a:latin typeface="Raleway"/>
              <a:ea typeface="Raleway"/>
              <a:cs typeface="Raleway"/>
              <a:sym typeface="Raleway"/>
            </a:endParaRPr>
          </a:p>
          <a:p>
            <a:pPr indent="-355600" lvl="0" marL="457200" rtl="0" algn="l">
              <a:lnSpc>
                <a:spcPct val="200000"/>
              </a:lnSpc>
              <a:spcBef>
                <a:spcPts val="1600"/>
              </a:spcBef>
              <a:spcAft>
                <a:spcPts val="0"/>
              </a:spcAft>
              <a:buSzPts val="2000"/>
              <a:buFont typeface="Raleway"/>
              <a:buChar char="●"/>
            </a:pPr>
            <a:r>
              <a:rPr lang="en" sz="2000">
                <a:latin typeface="Raleway"/>
                <a:ea typeface="Raleway"/>
                <a:cs typeface="Raleway"/>
                <a:sym typeface="Raleway"/>
              </a:rPr>
              <a:t>What was the best bit about today’s training?</a:t>
            </a:r>
            <a:endParaRPr sz="2000">
              <a:latin typeface="Raleway"/>
              <a:ea typeface="Raleway"/>
              <a:cs typeface="Raleway"/>
              <a:sym typeface="Raleway"/>
            </a:endParaRPr>
          </a:p>
          <a:p>
            <a:pPr indent="-355600" lvl="0" marL="457200" rtl="0" algn="l">
              <a:lnSpc>
                <a:spcPct val="200000"/>
              </a:lnSpc>
              <a:spcBef>
                <a:spcPts val="0"/>
              </a:spcBef>
              <a:spcAft>
                <a:spcPts val="0"/>
              </a:spcAft>
              <a:buSzPts val="2000"/>
              <a:buFont typeface="Raleway"/>
              <a:buChar char="●"/>
            </a:pPr>
            <a:r>
              <a:rPr lang="en" sz="2000">
                <a:latin typeface="Raleway"/>
                <a:ea typeface="Raleway"/>
                <a:cs typeface="Raleway"/>
                <a:sym typeface="Raleway"/>
              </a:rPr>
              <a:t>What could have been better?</a:t>
            </a:r>
            <a:endParaRPr sz="2000">
              <a:latin typeface="Raleway"/>
              <a:ea typeface="Raleway"/>
              <a:cs typeface="Raleway"/>
              <a:sym typeface="Raleway"/>
            </a:endParaRPr>
          </a:p>
          <a:p>
            <a:pPr indent="-355600" lvl="0" marL="457200" rtl="0" algn="l">
              <a:lnSpc>
                <a:spcPct val="115000"/>
              </a:lnSpc>
              <a:spcBef>
                <a:spcPts val="0"/>
              </a:spcBef>
              <a:spcAft>
                <a:spcPts val="0"/>
              </a:spcAft>
              <a:buSzPts val="2000"/>
              <a:buFont typeface="Raleway"/>
              <a:buChar char="●"/>
            </a:pPr>
            <a:r>
              <a:rPr lang="en" sz="2000">
                <a:latin typeface="Raleway"/>
                <a:ea typeface="Raleway"/>
                <a:cs typeface="Raleway"/>
                <a:sym typeface="Raleway"/>
              </a:rPr>
              <a:t>What did you learn from today that might improve our current ways of working as a result of today’s training?</a:t>
            </a:r>
            <a:endParaRPr sz="2000">
              <a:latin typeface="Raleway"/>
              <a:ea typeface="Raleway"/>
              <a:cs typeface="Raleway"/>
              <a:sym typeface="Raleway"/>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pic>
        <p:nvPicPr>
          <p:cNvPr id="136" name="Google Shape;136;p24"/>
          <p:cNvPicPr preferRelativeResize="0"/>
          <p:nvPr/>
        </p:nvPicPr>
        <p:blipFill>
          <a:blip r:embed="rId3">
            <a:alphaModFix/>
          </a:blip>
          <a:stretch>
            <a:fillRect/>
          </a:stretch>
        </p:blipFill>
        <p:spPr>
          <a:xfrm>
            <a:off x="2065625" y="0"/>
            <a:ext cx="5143500" cy="5143500"/>
          </a:xfrm>
          <a:prstGeom prst="rect">
            <a:avLst/>
          </a:prstGeom>
          <a:noFill/>
          <a:ln>
            <a:noFill/>
          </a:ln>
        </p:spPr>
      </p:pic>
      <p:sp>
        <p:nvSpPr>
          <p:cNvPr id="137" name="Google Shape;137;p24"/>
          <p:cNvSpPr txBox="1"/>
          <p:nvPr/>
        </p:nvSpPr>
        <p:spPr>
          <a:xfrm>
            <a:off x="2420475" y="667950"/>
            <a:ext cx="4547400" cy="597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8400">
                <a:solidFill>
                  <a:srgbClr val="1C4587"/>
                </a:solidFill>
                <a:latin typeface="Raleway"/>
                <a:ea typeface="Raleway"/>
                <a:cs typeface="Raleway"/>
                <a:sym typeface="Raleway"/>
              </a:rPr>
              <a:t>AGILE</a:t>
            </a:r>
            <a:endParaRPr sz="8400">
              <a:solidFill>
                <a:srgbClr val="1C4587"/>
              </a:solidFill>
              <a:latin typeface="Raleway"/>
              <a:ea typeface="Raleway"/>
              <a:cs typeface="Raleway"/>
              <a:sym typeface="Raleway"/>
            </a:endParaRPr>
          </a:p>
        </p:txBody>
      </p:sp>
      <p:sp>
        <p:nvSpPr>
          <p:cNvPr id="138" name="Google Shape;138;p24"/>
          <p:cNvSpPr txBox="1"/>
          <p:nvPr/>
        </p:nvSpPr>
        <p:spPr>
          <a:xfrm>
            <a:off x="2065625" y="2990000"/>
            <a:ext cx="2454900" cy="1326000"/>
          </a:xfrm>
          <a:prstGeom prst="rect">
            <a:avLst/>
          </a:prstGeom>
          <a:noFill/>
          <a:ln>
            <a:noFill/>
          </a:ln>
        </p:spPr>
        <p:txBody>
          <a:bodyPr anchorCtr="0" anchor="t" bIns="91425" lIns="91425" spcFirstLastPara="1" rIns="91425" wrap="square" tIns="91425">
            <a:noAutofit/>
          </a:bodyPr>
          <a:lstStyle/>
          <a:p>
            <a:pPr indent="-295275" lvl="0" marL="457200" rtl="0" algn="l">
              <a:spcBef>
                <a:spcPts val="0"/>
              </a:spcBef>
              <a:spcAft>
                <a:spcPts val="0"/>
              </a:spcAft>
              <a:buSzPts val="1050"/>
              <a:buFont typeface="Raleway"/>
              <a:buChar char="●"/>
            </a:pPr>
            <a:r>
              <a:rPr lang="en" sz="1050">
                <a:highlight>
                  <a:srgbClr val="FAFAFA"/>
                </a:highlight>
                <a:latin typeface="Raleway"/>
                <a:ea typeface="Raleway"/>
                <a:cs typeface="Raleway"/>
                <a:sym typeface="Raleway"/>
              </a:rPr>
              <a:t>Scrum</a:t>
            </a:r>
            <a:endParaRPr sz="1050">
              <a:highlight>
                <a:srgbClr val="FAFAFA"/>
              </a:highlight>
              <a:latin typeface="Raleway"/>
              <a:ea typeface="Raleway"/>
              <a:cs typeface="Raleway"/>
              <a:sym typeface="Raleway"/>
            </a:endParaRPr>
          </a:p>
          <a:p>
            <a:pPr indent="-295275" lvl="0" marL="457200" rtl="0" algn="l">
              <a:spcBef>
                <a:spcPts val="0"/>
              </a:spcBef>
              <a:spcAft>
                <a:spcPts val="0"/>
              </a:spcAft>
              <a:buSzPts val="1050"/>
              <a:buFont typeface="Raleway"/>
              <a:buChar char="●"/>
            </a:pPr>
            <a:r>
              <a:rPr lang="en" sz="1050">
                <a:highlight>
                  <a:srgbClr val="FAFAFA"/>
                </a:highlight>
                <a:latin typeface="Raleway"/>
                <a:ea typeface="Raleway"/>
                <a:cs typeface="Raleway"/>
                <a:sym typeface="Raleway"/>
              </a:rPr>
              <a:t>Lean Software Development</a:t>
            </a:r>
            <a:endParaRPr sz="1050">
              <a:highlight>
                <a:srgbClr val="FAFAFA"/>
              </a:highlight>
              <a:latin typeface="Raleway"/>
              <a:ea typeface="Raleway"/>
              <a:cs typeface="Raleway"/>
              <a:sym typeface="Raleway"/>
            </a:endParaRPr>
          </a:p>
          <a:p>
            <a:pPr indent="-295275" lvl="0" marL="457200" rtl="0" algn="l">
              <a:spcBef>
                <a:spcPts val="0"/>
              </a:spcBef>
              <a:spcAft>
                <a:spcPts val="0"/>
              </a:spcAft>
              <a:buSzPts val="1050"/>
              <a:buFont typeface="Raleway"/>
              <a:buChar char="●"/>
            </a:pPr>
            <a:r>
              <a:rPr lang="en" sz="1050">
                <a:highlight>
                  <a:srgbClr val="FAFAFA"/>
                </a:highlight>
                <a:latin typeface="Raleway"/>
                <a:ea typeface="Raleway"/>
                <a:cs typeface="Raleway"/>
                <a:sym typeface="Raleway"/>
              </a:rPr>
              <a:t>Kanban</a:t>
            </a:r>
            <a:endParaRPr sz="1050">
              <a:highlight>
                <a:srgbClr val="FAFAFA"/>
              </a:highlight>
              <a:latin typeface="Raleway"/>
              <a:ea typeface="Raleway"/>
              <a:cs typeface="Raleway"/>
              <a:sym typeface="Raleway"/>
            </a:endParaRPr>
          </a:p>
          <a:p>
            <a:pPr indent="-295275" lvl="0" marL="457200" rtl="0" algn="l">
              <a:spcBef>
                <a:spcPts val="0"/>
              </a:spcBef>
              <a:spcAft>
                <a:spcPts val="0"/>
              </a:spcAft>
              <a:buSzPts val="1050"/>
              <a:buFont typeface="Raleway"/>
              <a:buChar char="●"/>
            </a:pPr>
            <a:r>
              <a:rPr lang="en" sz="1050">
                <a:highlight>
                  <a:srgbClr val="FAFAFA"/>
                </a:highlight>
                <a:latin typeface="Raleway"/>
                <a:ea typeface="Raleway"/>
                <a:cs typeface="Raleway"/>
                <a:sym typeface="Raleway"/>
              </a:rPr>
              <a:t>XP (Extreme Programming)</a:t>
            </a:r>
            <a:endParaRPr sz="1050">
              <a:highlight>
                <a:srgbClr val="FAFAFA"/>
              </a:highlight>
              <a:latin typeface="Raleway"/>
              <a:ea typeface="Raleway"/>
              <a:cs typeface="Raleway"/>
              <a:sym typeface="Raleway"/>
            </a:endParaRPr>
          </a:p>
          <a:p>
            <a:pPr indent="-295275" lvl="0" marL="457200" rtl="0" algn="l">
              <a:spcBef>
                <a:spcPts val="0"/>
              </a:spcBef>
              <a:spcAft>
                <a:spcPts val="0"/>
              </a:spcAft>
              <a:buSzPts val="1050"/>
              <a:buFont typeface="Raleway"/>
              <a:buChar char="●"/>
            </a:pPr>
            <a:r>
              <a:rPr lang="en" sz="1050">
                <a:latin typeface="Raleway"/>
                <a:ea typeface="Raleway"/>
                <a:cs typeface="Raleway"/>
                <a:sym typeface="Raleway"/>
              </a:rPr>
              <a:t>Crystal Clear</a:t>
            </a:r>
            <a:endParaRPr sz="1050">
              <a:latin typeface="Raleway"/>
              <a:ea typeface="Raleway"/>
              <a:cs typeface="Raleway"/>
              <a:sym typeface="Raleway"/>
            </a:endParaRPr>
          </a:p>
          <a:p>
            <a:pPr indent="-295275" lvl="0" marL="457200" rtl="0" algn="l">
              <a:spcBef>
                <a:spcPts val="0"/>
              </a:spcBef>
              <a:spcAft>
                <a:spcPts val="0"/>
              </a:spcAft>
              <a:buSzPts val="1050"/>
              <a:buFont typeface="Raleway"/>
              <a:buChar char="●"/>
            </a:pPr>
            <a:r>
              <a:rPr lang="en" sz="1050">
                <a:latin typeface="Raleway"/>
                <a:ea typeface="Raleway"/>
                <a:cs typeface="Raleway"/>
                <a:sym typeface="Raleway"/>
              </a:rPr>
              <a:t>….</a:t>
            </a:r>
            <a:endParaRPr sz="1050">
              <a:latin typeface="Raleway"/>
              <a:ea typeface="Raleway"/>
              <a:cs typeface="Raleway"/>
              <a:sym typeface="Raleway"/>
            </a:endParaRPr>
          </a:p>
          <a:p>
            <a:pPr indent="0" lvl="0" marL="0" rtl="0" algn="l">
              <a:spcBef>
                <a:spcPts val="0"/>
              </a:spcBef>
              <a:spcAft>
                <a:spcPts val="0"/>
              </a:spcAft>
              <a:buNone/>
            </a:pPr>
            <a:r>
              <a:t/>
            </a:r>
            <a:endParaRPr>
              <a:latin typeface="Raleway"/>
              <a:ea typeface="Raleway"/>
              <a:cs typeface="Raleway"/>
              <a:sym typeface="Raleway"/>
            </a:endParaRPr>
          </a:p>
        </p:txBody>
      </p:sp>
      <p:sp>
        <p:nvSpPr>
          <p:cNvPr id="139" name="Google Shape;139;p24"/>
          <p:cNvSpPr txBox="1"/>
          <p:nvPr/>
        </p:nvSpPr>
        <p:spPr>
          <a:xfrm>
            <a:off x="4743050" y="2986100"/>
            <a:ext cx="3141300" cy="1593000"/>
          </a:xfrm>
          <a:prstGeom prst="rect">
            <a:avLst/>
          </a:prstGeom>
          <a:noFill/>
          <a:ln>
            <a:noFill/>
          </a:ln>
        </p:spPr>
        <p:txBody>
          <a:bodyPr anchorCtr="0" anchor="t" bIns="91425" lIns="91425" spcFirstLastPara="1" rIns="91425" wrap="square" tIns="91425">
            <a:noAutofit/>
          </a:bodyPr>
          <a:lstStyle/>
          <a:p>
            <a:pPr indent="-295275" lvl="0" marL="457200" rtl="0" algn="l">
              <a:spcBef>
                <a:spcPts val="0"/>
              </a:spcBef>
              <a:spcAft>
                <a:spcPts val="0"/>
              </a:spcAft>
              <a:buSzPts val="1050"/>
              <a:buFont typeface="Raleway"/>
              <a:buChar char="●"/>
            </a:pPr>
            <a:r>
              <a:rPr lang="en" sz="1050">
                <a:highlight>
                  <a:srgbClr val="FAFAFA"/>
                </a:highlight>
                <a:latin typeface="Raleway"/>
                <a:ea typeface="Raleway"/>
                <a:cs typeface="Raleway"/>
                <a:sym typeface="Raleway"/>
              </a:rPr>
              <a:t>CI (Continuous Integration)</a:t>
            </a:r>
            <a:endParaRPr sz="1050">
              <a:highlight>
                <a:srgbClr val="FAFAFA"/>
              </a:highlight>
              <a:latin typeface="Raleway"/>
              <a:ea typeface="Raleway"/>
              <a:cs typeface="Raleway"/>
              <a:sym typeface="Raleway"/>
            </a:endParaRPr>
          </a:p>
          <a:p>
            <a:pPr indent="-295275" lvl="0" marL="457200" rtl="0" algn="l">
              <a:spcBef>
                <a:spcPts val="0"/>
              </a:spcBef>
              <a:spcAft>
                <a:spcPts val="0"/>
              </a:spcAft>
              <a:buSzPts val="1050"/>
              <a:buFont typeface="Raleway"/>
              <a:buChar char="●"/>
            </a:pPr>
            <a:r>
              <a:rPr lang="en" sz="1050">
                <a:highlight>
                  <a:srgbClr val="FAFAFA"/>
                </a:highlight>
                <a:latin typeface="Raleway"/>
                <a:ea typeface="Raleway"/>
                <a:cs typeface="Raleway"/>
                <a:sym typeface="Raleway"/>
              </a:rPr>
              <a:t>CD (Continuous Deployment)</a:t>
            </a:r>
            <a:endParaRPr sz="1050">
              <a:highlight>
                <a:srgbClr val="FAFAFA"/>
              </a:highlight>
              <a:latin typeface="Raleway"/>
              <a:ea typeface="Raleway"/>
              <a:cs typeface="Raleway"/>
              <a:sym typeface="Raleway"/>
            </a:endParaRPr>
          </a:p>
          <a:p>
            <a:pPr indent="-295275" lvl="0" marL="457200" rtl="0" algn="l">
              <a:spcBef>
                <a:spcPts val="0"/>
              </a:spcBef>
              <a:spcAft>
                <a:spcPts val="0"/>
              </a:spcAft>
              <a:buSzPts val="1050"/>
              <a:buFont typeface="Raleway"/>
              <a:buChar char="●"/>
            </a:pPr>
            <a:r>
              <a:rPr lang="en" sz="1050">
                <a:highlight>
                  <a:srgbClr val="FAFAFA"/>
                </a:highlight>
                <a:latin typeface="Raleway"/>
                <a:ea typeface="Raleway"/>
                <a:cs typeface="Raleway"/>
                <a:sym typeface="Raleway"/>
              </a:rPr>
              <a:t>FDD (Feature Driven Development)</a:t>
            </a:r>
            <a:endParaRPr sz="1050">
              <a:highlight>
                <a:srgbClr val="FAFAFA"/>
              </a:highlight>
              <a:latin typeface="Raleway"/>
              <a:ea typeface="Raleway"/>
              <a:cs typeface="Raleway"/>
              <a:sym typeface="Raleway"/>
            </a:endParaRPr>
          </a:p>
          <a:p>
            <a:pPr indent="-295275" lvl="0" marL="457200" rtl="0" algn="l">
              <a:spcBef>
                <a:spcPts val="0"/>
              </a:spcBef>
              <a:spcAft>
                <a:spcPts val="0"/>
              </a:spcAft>
              <a:buSzPts val="1050"/>
              <a:buFont typeface="Raleway"/>
              <a:buChar char="●"/>
            </a:pPr>
            <a:r>
              <a:rPr lang="en" sz="1050">
                <a:highlight>
                  <a:srgbClr val="FAFAFA"/>
                </a:highlight>
                <a:latin typeface="Raleway"/>
                <a:ea typeface="Raleway"/>
                <a:cs typeface="Raleway"/>
                <a:sym typeface="Raleway"/>
              </a:rPr>
              <a:t>TDD (Test Driven Development)</a:t>
            </a:r>
            <a:endParaRPr sz="1050">
              <a:highlight>
                <a:srgbClr val="FAFAFA"/>
              </a:highlight>
              <a:latin typeface="Raleway"/>
              <a:ea typeface="Raleway"/>
              <a:cs typeface="Raleway"/>
              <a:sym typeface="Raleway"/>
            </a:endParaRPr>
          </a:p>
          <a:p>
            <a:pPr indent="-295275" lvl="0" marL="457200" rtl="0" algn="l">
              <a:spcBef>
                <a:spcPts val="0"/>
              </a:spcBef>
              <a:spcAft>
                <a:spcPts val="0"/>
              </a:spcAft>
              <a:buSzPts val="1050"/>
              <a:buFont typeface="Raleway"/>
              <a:buChar char="●"/>
            </a:pPr>
            <a:r>
              <a:rPr lang="en" sz="1050">
                <a:highlight>
                  <a:srgbClr val="FAFAFA"/>
                </a:highlight>
                <a:latin typeface="Raleway"/>
                <a:ea typeface="Raleway"/>
                <a:cs typeface="Raleway"/>
                <a:sym typeface="Raleway"/>
              </a:rPr>
              <a:t>...</a:t>
            </a:r>
            <a:endParaRPr sz="1050">
              <a:highlight>
                <a:srgbClr val="FAFAFA"/>
              </a:highlight>
              <a:latin typeface="Raleway"/>
              <a:ea typeface="Raleway"/>
              <a:cs typeface="Raleway"/>
              <a:sym typeface="Raleway"/>
            </a:endParaRPr>
          </a:p>
          <a:p>
            <a:pPr indent="0" lvl="0" marL="0" rtl="0" algn="l">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